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9"/>
  </p:notesMasterIdLst>
  <p:sldIdLst>
    <p:sldId id="284" r:id="rId3"/>
    <p:sldId id="315" r:id="rId4"/>
    <p:sldId id="414" r:id="rId5"/>
    <p:sldId id="415" r:id="rId6"/>
    <p:sldId id="416" r:id="rId7"/>
    <p:sldId id="417" r:id="rId8"/>
    <p:sldId id="463" r:id="rId9"/>
    <p:sldId id="509" r:id="rId10"/>
    <p:sldId id="510" r:id="rId11"/>
    <p:sldId id="511" r:id="rId12"/>
    <p:sldId id="512" r:id="rId13"/>
    <p:sldId id="579" r:id="rId14"/>
    <p:sldId id="578" r:id="rId15"/>
    <p:sldId id="559" r:id="rId16"/>
    <p:sldId id="558" r:id="rId17"/>
    <p:sldId id="561" r:id="rId18"/>
    <p:sldId id="564" r:id="rId19"/>
    <p:sldId id="574" r:id="rId20"/>
    <p:sldId id="575" r:id="rId21"/>
    <p:sldId id="572" r:id="rId22"/>
    <p:sldId id="576" r:id="rId23"/>
    <p:sldId id="577" r:id="rId24"/>
    <p:sldId id="580" r:id="rId25"/>
    <p:sldId id="581" r:id="rId26"/>
    <p:sldId id="582" r:id="rId27"/>
    <p:sldId id="583" r:id="rId28"/>
    <p:sldId id="590" r:id="rId29"/>
    <p:sldId id="586" r:id="rId30"/>
    <p:sldId id="587" r:id="rId31"/>
    <p:sldId id="627" r:id="rId32"/>
    <p:sldId id="584" r:id="rId33"/>
    <p:sldId id="629" r:id="rId34"/>
    <p:sldId id="588" r:id="rId35"/>
    <p:sldId id="318" r:id="rId36"/>
    <p:sldId id="337" r:id="rId37"/>
    <p:sldId id="339" r:id="rId38"/>
    <p:sldId id="592" r:id="rId39"/>
    <p:sldId id="593" r:id="rId40"/>
    <p:sldId id="594" r:id="rId41"/>
    <p:sldId id="595" r:id="rId42"/>
    <p:sldId id="591" r:id="rId43"/>
    <p:sldId id="602" r:id="rId44"/>
    <p:sldId id="340" r:id="rId45"/>
    <p:sldId id="631" r:id="rId46"/>
    <p:sldId id="630" r:id="rId47"/>
    <p:sldId id="359" r:id="rId48"/>
    <p:sldId id="341" r:id="rId49"/>
    <p:sldId id="345" r:id="rId50"/>
    <p:sldId id="654" r:id="rId51"/>
    <p:sldId id="351" r:id="rId52"/>
    <p:sldId id="352" r:id="rId53"/>
    <p:sldId id="354" r:id="rId54"/>
    <p:sldId id="328" r:id="rId55"/>
    <p:sldId id="301" r:id="rId56"/>
    <p:sldId id="369" r:id="rId57"/>
    <p:sldId id="358" r:id="rId5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75" autoAdjust="0"/>
    <p:restoredTop sz="94660"/>
  </p:normalViewPr>
  <p:slideViewPr>
    <p:cSldViewPr showGuides="1">
      <p:cViewPr>
        <p:scale>
          <a:sx n="100" d="100"/>
          <a:sy n="100" d="100"/>
        </p:scale>
        <p:origin x="-474" y="12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4.xml"/><Relationship Id="rId59" Type="http://schemas.openxmlformats.org/officeDocument/2006/relationships/notesMaster" Target="notesMasters/notesMaster1.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a-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E62CA0-8850-4A41-AFE2-EBAFD7E731CC}" type="datetimeFigureOut">
              <a:rPr lang="ca-ES" smtClean="0"/>
            </a:fld>
            <a:endParaRPr lang="ca-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a-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endParaRPr lang="es-ES" smtClean="0"/>
          </a:p>
          <a:p>
            <a:pPr lvl="1"/>
            <a:r>
              <a:rPr lang="es-ES" smtClean="0"/>
              <a:t>Segundo nivel</a:t>
            </a:r>
            <a:endParaRPr lang="es-ES" smtClean="0"/>
          </a:p>
          <a:p>
            <a:pPr lvl="2"/>
            <a:r>
              <a:rPr lang="es-ES" smtClean="0"/>
              <a:t>Tercer nivel</a:t>
            </a:r>
            <a:endParaRPr lang="es-ES" smtClean="0"/>
          </a:p>
          <a:p>
            <a:pPr lvl="3"/>
            <a:r>
              <a:rPr lang="es-ES" smtClean="0"/>
              <a:t>Cuarto nivel</a:t>
            </a:r>
            <a:endParaRPr lang="es-ES" smtClean="0"/>
          </a:p>
          <a:p>
            <a:pPr lvl="4"/>
            <a:r>
              <a:rPr lang="es-ES" smtClean="0"/>
              <a:t>Quinto nivel</a:t>
            </a:r>
            <a:endParaRPr lang="ca-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a-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353378-6AAF-4F0B-81E3-13A122D7C4B3}" type="slidenum">
              <a:rPr lang="ca-ES" smtClean="0"/>
            </a:fld>
            <a:endParaRPr lang="ca-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BC8AA41F-E49F-4B49-A86B-3C91922638D2}" type="datetime1">
              <a:rPr lang="es-ES" smtClean="0"/>
            </a:fld>
            <a:endParaRPr lang="es-ES" dirty="0"/>
          </a:p>
        </p:txBody>
      </p:sp>
      <p:sp>
        <p:nvSpPr>
          <p:cNvPr id="5" name="4 Marcador de pie de página"/>
          <p:cNvSpPr>
            <a:spLocks noGrp="1"/>
          </p:cNvSpPr>
          <p:nvPr>
            <p:ph type="ftr" sz="quarter" idx="11"/>
          </p:nvPr>
        </p:nvSpPr>
        <p:spPr/>
        <p:txBody>
          <a:bodyPr/>
          <a:lstStyle/>
          <a:p>
            <a:r>
              <a:rPr lang="pt-BR" dirty="0" smtClean="0"/>
              <a:t>1a sessió Formació Acompanyament a les famílies</a:t>
            </a:r>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hasCustomPrompt="1"/>
          </p:nvPr>
        </p:nvSpPr>
        <p:spPr/>
        <p:txBody>
          <a:bodyPr vert="eaVert"/>
          <a:lstStyle/>
          <a:p>
            <a:pPr lvl="0"/>
            <a:r>
              <a:rPr lang="es-ES" smtClean="0"/>
              <a:t>Haga clic para modificar el estilo de texto del patrón</a:t>
            </a:r>
            <a:endParaRPr lang="es-ES" smtClean="0"/>
          </a:p>
          <a:p>
            <a:pPr lvl="1"/>
            <a:r>
              <a:rPr lang="es-ES" smtClean="0"/>
              <a:t>Segundo nivel</a:t>
            </a:r>
            <a:endParaRPr lang="es-ES" smtClean="0"/>
          </a:p>
          <a:p>
            <a:pPr lvl="2"/>
            <a:r>
              <a:rPr lang="es-ES" smtClean="0"/>
              <a:t>Tercer nivel</a:t>
            </a:r>
            <a:endParaRPr lang="es-ES" smtClean="0"/>
          </a:p>
          <a:p>
            <a:pPr lvl="3"/>
            <a:r>
              <a:rPr lang="es-ES" smtClean="0"/>
              <a:t>Cuarto nivel</a:t>
            </a:r>
            <a:endParaRPr lang="es-ES" smtClean="0"/>
          </a:p>
          <a:p>
            <a:pPr lvl="4"/>
            <a:r>
              <a:rPr lang="es-ES" smtClean="0"/>
              <a:t>Quinto nivel</a:t>
            </a:r>
            <a:endParaRPr lang="es-ES"/>
          </a:p>
        </p:txBody>
      </p:sp>
      <p:sp>
        <p:nvSpPr>
          <p:cNvPr id="4" name="3 Marcador de fecha"/>
          <p:cNvSpPr>
            <a:spLocks noGrp="1"/>
          </p:cNvSpPr>
          <p:nvPr>
            <p:ph type="dt" sz="half" idx="10"/>
          </p:nvPr>
        </p:nvSpPr>
        <p:spPr/>
        <p:txBody>
          <a:bodyPr/>
          <a:lstStyle/>
          <a:p>
            <a:fld id="{C4D0FB72-508A-4BB3-B158-0C7CC5DD2D76}" type="datetime1">
              <a:rPr lang="es-ES" smtClean="0"/>
            </a:fld>
            <a:endParaRPr lang="es-ES" dirty="0"/>
          </a:p>
        </p:txBody>
      </p:sp>
      <p:sp>
        <p:nvSpPr>
          <p:cNvPr id="5" name="4 Marcador de pie de página"/>
          <p:cNvSpPr>
            <a:spLocks noGrp="1"/>
          </p:cNvSpPr>
          <p:nvPr>
            <p:ph type="ftr" sz="quarter" idx="11"/>
          </p:nvPr>
        </p:nvSpPr>
        <p:spPr/>
        <p:txBody>
          <a:bodyPr/>
          <a:lstStyle/>
          <a:p>
            <a:r>
              <a:rPr lang="pt-BR" dirty="0" smtClean="0"/>
              <a:t>1a sessió Formació Acompanyament a les famílies</a:t>
            </a:r>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hasCustomPrompt="1"/>
          </p:nvPr>
        </p:nvSpPr>
        <p:spPr>
          <a:xfrm>
            <a:off x="457200" y="274638"/>
            <a:ext cx="6019800" cy="5851525"/>
          </a:xfrm>
        </p:spPr>
        <p:txBody>
          <a:bodyPr vert="eaVert"/>
          <a:lstStyle/>
          <a:p>
            <a:pPr lvl="0"/>
            <a:r>
              <a:rPr lang="es-ES" smtClean="0"/>
              <a:t>Haga clic para modificar el estilo de texto del patrón</a:t>
            </a:r>
            <a:endParaRPr lang="es-ES" smtClean="0"/>
          </a:p>
          <a:p>
            <a:pPr lvl="1"/>
            <a:r>
              <a:rPr lang="es-ES" smtClean="0"/>
              <a:t>Segundo nivel</a:t>
            </a:r>
            <a:endParaRPr lang="es-ES" smtClean="0"/>
          </a:p>
          <a:p>
            <a:pPr lvl="2"/>
            <a:r>
              <a:rPr lang="es-ES" smtClean="0"/>
              <a:t>Tercer nivel</a:t>
            </a:r>
            <a:endParaRPr lang="es-ES" smtClean="0"/>
          </a:p>
          <a:p>
            <a:pPr lvl="3"/>
            <a:r>
              <a:rPr lang="es-ES" smtClean="0"/>
              <a:t>Cuarto nivel</a:t>
            </a:r>
            <a:endParaRPr lang="es-ES" smtClean="0"/>
          </a:p>
          <a:p>
            <a:pPr lvl="4"/>
            <a:r>
              <a:rPr lang="es-ES" smtClean="0"/>
              <a:t>Quinto nivel</a:t>
            </a:r>
            <a:endParaRPr lang="es-ES"/>
          </a:p>
        </p:txBody>
      </p:sp>
      <p:sp>
        <p:nvSpPr>
          <p:cNvPr id="4" name="3 Marcador de fecha"/>
          <p:cNvSpPr>
            <a:spLocks noGrp="1"/>
          </p:cNvSpPr>
          <p:nvPr>
            <p:ph type="dt" sz="half" idx="10"/>
          </p:nvPr>
        </p:nvSpPr>
        <p:spPr/>
        <p:txBody>
          <a:bodyPr/>
          <a:lstStyle/>
          <a:p>
            <a:fld id="{F663CE7C-DAEE-4559-8FF2-7AEF04411128}" type="datetime1">
              <a:rPr lang="es-ES" smtClean="0"/>
            </a:fld>
            <a:endParaRPr lang="es-ES" dirty="0"/>
          </a:p>
        </p:txBody>
      </p:sp>
      <p:sp>
        <p:nvSpPr>
          <p:cNvPr id="5" name="4 Marcador de pie de página"/>
          <p:cNvSpPr>
            <a:spLocks noGrp="1"/>
          </p:cNvSpPr>
          <p:nvPr>
            <p:ph type="ftr" sz="quarter" idx="11"/>
          </p:nvPr>
        </p:nvSpPr>
        <p:spPr/>
        <p:txBody>
          <a:bodyPr/>
          <a:lstStyle/>
          <a:p>
            <a:r>
              <a:rPr lang="pt-BR" dirty="0" smtClean="0"/>
              <a:t>1a sessió Formació Acompanyament a les famílies</a:t>
            </a:r>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hasCustomPrompt="1"/>
          </p:nvPr>
        </p:nvSpPr>
        <p:spPr/>
        <p:txBody>
          <a:bodyPr/>
          <a:lstStyle/>
          <a:p>
            <a:pPr lvl="0"/>
            <a:r>
              <a:rPr lang="es-ES" smtClean="0"/>
              <a:t>Haga clic para modificar el estilo de texto del patrón</a:t>
            </a:r>
            <a:endParaRPr lang="es-ES" smtClean="0"/>
          </a:p>
          <a:p>
            <a:pPr lvl="1"/>
            <a:r>
              <a:rPr lang="es-ES" smtClean="0"/>
              <a:t>Segundo nivel</a:t>
            </a:r>
            <a:endParaRPr lang="es-ES" smtClean="0"/>
          </a:p>
          <a:p>
            <a:pPr lvl="2"/>
            <a:r>
              <a:rPr lang="es-ES" smtClean="0"/>
              <a:t>Tercer nivel</a:t>
            </a:r>
            <a:endParaRPr lang="es-ES" smtClean="0"/>
          </a:p>
          <a:p>
            <a:pPr lvl="3"/>
            <a:r>
              <a:rPr lang="es-ES" smtClean="0"/>
              <a:t>Cuarto nivel</a:t>
            </a:r>
            <a:endParaRPr lang="es-ES" smtClean="0"/>
          </a:p>
          <a:p>
            <a:pPr lvl="4"/>
            <a:r>
              <a:rPr lang="es-ES" smtClean="0"/>
              <a:t>Quinto nivel</a:t>
            </a:r>
            <a:endParaRPr lang="es-ES"/>
          </a:p>
        </p:txBody>
      </p:sp>
      <p:sp>
        <p:nvSpPr>
          <p:cNvPr id="4" name="3 Marcador de fecha"/>
          <p:cNvSpPr>
            <a:spLocks noGrp="1"/>
          </p:cNvSpPr>
          <p:nvPr>
            <p:ph type="dt" sz="half" idx="10"/>
          </p:nvPr>
        </p:nvSpPr>
        <p:spPr/>
        <p:txBody>
          <a:bodyPr/>
          <a:lstStyle/>
          <a:p>
            <a:fld id="{86DCBCD7-7AA6-42A8-B915-EAF74262BB30}" type="datetime1">
              <a:rPr lang="es-ES" smtClean="0"/>
            </a:fld>
            <a:endParaRPr lang="es-ES" dirty="0"/>
          </a:p>
        </p:txBody>
      </p:sp>
      <p:sp>
        <p:nvSpPr>
          <p:cNvPr id="5" name="4 Marcador de pie de página"/>
          <p:cNvSpPr>
            <a:spLocks noGrp="1"/>
          </p:cNvSpPr>
          <p:nvPr>
            <p:ph type="ftr" sz="quarter" idx="11"/>
          </p:nvPr>
        </p:nvSpPr>
        <p:spPr/>
        <p:txBody>
          <a:bodyPr/>
          <a:lstStyle/>
          <a:p>
            <a:r>
              <a:rPr lang="pt-BR" dirty="0" smtClean="0"/>
              <a:t>1a sessió Formació Acompanyament a les famílies</a:t>
            </a:r>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endParaRPr lang="es-ES" smtClean="0"/>
          </a:p>
        </p:txBody>
      </p:sp>
      <p:sp>
        <p:nvSpPr>
          <p:cNvPr id="4" name="3 Marcador de fecha"/>
          <p:cNvSpPr>
            <a:spLocks noGrp="1"/>
          </p:cNvSpPr>
          <p:nvPr>
            <p:ph type="dt" sz="half" idx="10"/>
          </p:nvPr>
        </p:nvSpPr>
        <p:spPr/>
        <p:txBody>
          <a:bodyPr/>
          <a:lstStyle/>
          <a:p>
            <a:fld id="{24B151CA-164A-4A81-92FA-50AC6DB176AF}" type="datetime1">
              <a:rPr lang="es-ES" smtClean="0"/>
            </a:fld>
            <a:endParaRPr lang="es-ES" dirty="0"/>
          </a:p>
        </p:txBody>
      </p:sp>
      <p:sp>
        <p:nvSpPr>
          <p:cNvPr id="5" name="4 Marcador de pie de página"/>
          <p:cNvSpPr>
            <a:spLocks noGrp="1"/>
          </p:cNvSpPr>
          <p:nvPr>
            <p:ph type="ftr" sz="quarter" idx="11"/>
          </p:nvPr>
        </p:nvSpPr>
        <p:spPr/>
        <p:txBody>
          <a:bodyPr/>
          <a:lstStyle/>
          <a:p>
            <a:r>
              <a:rPr lang="pt-BR" dirty="0" smtClean="0"/>
              <a:t>1a sessió Formació Acompanyament a les famílies</a:t>
            </a:r>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endParaRPr lang="es-ES" smtClean="0"/>
          </a:p>
          <a:p>
            <a:pPr lvl="1"/>
            <a:r>
              <a:rPr lang="es-ES" smtClean="0"/>
              <a:t>Segundo nivel</a:t>
            </a:r>
            <a:endParaRPr lang="es-ES" smtClean="0"/>
          </a:p>
          <a:p>
            <a:pPr lvl="2"/>
            <a:r>
              <a:rPr lang="es-ES" smtClean="0"/>
              <a:t>Tercer nivel</a:t>
            </a:r>
            <a:endParaRPr lang="es-ES" smtClean="0"/>
          </a:p>
          <a:p>
            <a:pPr lvl="3"/>
            <a:r>
              <a:rPr lang="es-ES" smtClean="0"/>
              <a:t>Cuarto nivel</a:t>
            </a:r>
            <a:endParaRPr lang="es-ES" smtClean="0"/>
          </a:p>
          <a:p>
            <a:pPr lvl="4"/>
            <a:r>
              <a:rPr lang="es-ES" smtClean="0"/>
              <a:t>Quinto nivel</a:t>
            </a:r>
            <a:endParaRPr lang="es-ES"/>
          </a:p>
        </p:txBody>
      </p:sp>
      <p:sp>
        <p:nvSpPr>
          <p:cNvPr id="4" name="3 Marcador de contenido"/>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endParaRPr lang="es-ES" smtClean="0"/>
          </a:p>
          <a:p>
            <a:pPr lvl="1"/>
            <a:r>
              <a:rPr lang="es-ES" smtClean="0"/>
              <a:t>Segundo nivel</a:t>
            </a:r>
            <a:endParaRPr lang="es-ES" smtClean="0"/>
          </a:p>
          <a:p>
            <a:pPr lvl="2"/>
            <a:r>
              <a:rPr lang="es-ES" smtClean="0"/>
              <a:t>Tercer nivel</a:t>
            </a:r>
            <a:endParaRPr lang="es-ES" smtClean="0"/>
          </a:p>
          <a:p>
            <a:pPr lvl="3"/>
            <a:r>
              <a:rPr lang="es-ES" smtClean="0"/>
              <a:t>Cuarto nivel</a:t>
            </a:r>
            <a:endParaRPr lang="es-ES" smtClean="0"/>
          </a:p>
          <a:p>
            <a:pPr lvl="4"/>
            <a:r>
              <a:rPr lang="es-ES" smtClean="0"/>
              <a:t>Quinto nivel</a:t>
            </a:r>
            <a:endParaRPr lang="es-ES"/>
          </a:p>
        </p:txBody>
      </p:sp>
      <p:sp>
        <p:nvSpPr>
          <p:cNvPr id="5" name="4 Marcador de fecha"/>
          <p:cNvSpPr>
            <a:spLocks noGrp="1"/>
          </p:cNvSpPr>
          <p:nvPr>
            <p:ph type="dt" sz="half" idx="10"/>
          </p:nvPr>
        </p:nvSpPr>
        <p:spPr/>
        <p:txBody>
          <a:bodyPr/>
          <a:lstStyle/>
          <a:p>
            <a:fld id="{69841547-D6C9-4698-AB7B-33DC8B70C361}" type="datetime1">
              <a:rPr lang="es-ES" smtClean="0"/>
            </a:fld>
            <a:endParaRPr lang="es-ES" dirty="0"/>
          </a:p>
        </p:txBody>
      </p:sp>
      <p:sp>
        <p:nvSpPr>
          <p:cNvPr id="6" name="5 Marcador de pie de página"/>
          <p:cNvSpPr>
            <a:spLocks noGrp="1"/>
          </p:cNvSpPr>
          <p:nvPr>
            <p:ph type="ftr" sz="quarter" idx="11"/>
          </p:nvPr>
        </p:nvSpPr>
        <p:spPr/>
        <p:txBody>
          <a:bodyPr/>
          <a:lstStyle/>
          <a:p>
            <a:r>
              <a:rPr lang="pt-BR" dirty="0" smtClean="0"/>
              <a:t>1a sessió Formació Acompanyament a les famílies</a:t>
            </a:r>
            <a:endParaRPr lang="es-ES" dirty="0"/>
          </a:p>
        </p:txBody>
      </p:sp>
      <p:sp>
        <p:nvSpPr>
          <p:cNvPr id="7" name="6 Marcador de número de diapositiva"/>
          <p:cNvSpPr>
            <a:spLocks noGrp="1"/>
          </p:cNvSpPr>
          <p:nvPr>
            <p:ph type="sldNum" sz="quarter" idx="12"/>
          </p:nvPr>
        </p:nvSpPr>
        <p:spPr/>
        <p:txBody>
          <a:bodyPr/>
          <a:lstStyle/>
          <a:p>
            <a:fld id="{132FADFE-3B8F-471C-ABF0-DBC7717ECBBC}" type="slidenum">
              <a:rPr lang="es-ES" smtClean="0"/>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endParaRPr lang="es-ES" smtClean="0"/>
          </a:p>
        </p:txBody>
      </p:sp>
      <p:sp>
        <p:nvSpPr>
          <p:cNvPr id="4" name="3 Marcador de contenido"/>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endParaRPr lang="es-ES" smtClean="0"/>
          </a:p>
          <a:p>
            <a:pPr lvl="1"/>
            <a:r>
              <a:rPr lang="es-ES" smtClean="0"/>
              <a:t>Segundo nivel</a:t>
            </a:r>
            <a:endParaRPr lang="es-ES" smtClean="0"/>
          </a:p>
          <a:p>
            <a:pPr lvl="2"/>
            <a:r>
              <a:rPr lang="es-ES" smtClean="0"/>
              <a:t>Tercer nivel</a:t>
            </a:r>
            <a:endParaRPr lang="es-ES" smtClean="0"/>
          </a:p>
          <a:p>
            <a:pPr lvl="3"/>
            <a:r>
              <a:rPr lang="es-ES" smtClean="0"/>
              <a:t>Cuarto nivel</a:t>
            </a:r>
            <a:endParaRPr lang="es-ES" smtClean="0"/>
          </a:p>
          <a:p>
            <a:pPr lvl="4"/>
            <a:r>
              <a:rPr lang="es-ES" smtClean="0"/>
              <a:t>Quinto nivel</a:t>
            </a:r>
            <a:endParaRPr lang="es-ES"/>
          </a:p>
        </p:txBody>
      </p:sp>
      <p:sp>
        <p:nvSpPr>
          <p:cNvPr id="5" name="4 Marcador de texto"/>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endParaRPr lang="es-ES" smtClean="0"/>
          </a:p>
        </p:txBody>
      </p:sp>
      <p:sp>
        <p:nvSpPr>
          <p:cNvPr id="6" name="5 Marcador de contenido"/>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endParaRPr lang="es-ES" smtClean="0"/>
          </a:p>
          <a:p>
            <a:pPr lvl="1"/>
            <a:r>
              <a:rPr lang="es-ES" smtClean="0"/>
              <a:t>Segundo nivel</a:t>
            </a:r>
            <a:endParaRPr lang="es-ES" smtClean="0"/>
          </a:p>
          <a:p>
            <a:pPr lvl="2"/>
            <a:r>
              <a:rPr lang="es-ES" smtClean="0"/>
              <a:t>Tercer nivel</a:t>
            </a:r>
            <a:endParaRPr lang="es-ES" smtClean="0"/>
          </a:p>
          <a:p>
            <a:pPr lvl="3"/>
            <a:r>
              <a:rPr lang="es-ES" smtClean="0"/>
              <a:t>Cuarto nivel</a:t>
            </a:r>
            <a:endParaRPr lang="es-ES" smtClean="0"/>
          </a:p>
          <a:p>
            <a:pPr lvl="4"/>
            <a:r>
              <a:rPr lang="es-ES" smtClean="0"/>
              <a:t>Quinto nivel</a:t>
            </a:r>
            <a:endParaRPr lang="es-ES"/>
          </a:p>
        </p:txBody>
      </p:sp>
      <p:sp>
        <p:nvSpPr>
          <p:cNvPr id="7" name="6 Marcador de fecha"/>
          <p:cNvSpPr>
            <a:spLocks noGrp="1"/>
          </p:cNvSpPr>
          <p:nvPr>
            <p:ph type="dt" sz="half" idx="10"/>
          </p:nvPr>
        </p:nvSpPr>
        <p:spPr/>
        <p:txBody>
          <a:bodyPr/>
          <a:lstStyle/>
          <a:p>
            <a:fld id="{223DFE68-2DA2-43AF-A72E-071074332230}" type="datetime1">
              <a:rPr lang="es-ES" smtClean="0"/>
            </a:fld>
            <a:endParaRPr lang="es-ES" dirty="0"/>
          </a:p>
        </p:txBody>
      </p:sp>
      <p:sp>
        <p:nvSpPr>
          <p:cNvPr id="8" name="7 Marcador de pie de página"/>
          <p:cNvSpPr>
            <a:spLocks noGrp="1"/>
          </p:cNvSpPr>
          <p:nvPr>
            <p:ph type="ftr" sz="quarter" idx="11"/>
          </p:nvPr>
        </p:nvSpPr>
        <p:spPr/>
        <p:txBody>
          <a:bodyPr/>
          <a:lstStyle/>
          <a:p>
            <a:r>
              <a:rPr lang="pt-BR" dirty="0" smtClean="0"/>
              <a:t>1a sessió Formació Acompanyament a les famílies</a:t>
            </a:r>
            <a:endParaRPr lang="es-ES" dirty="0"/>
          </a:p>
        </p:txBody>
      </p:sp>
      <p:sp>
        <p:nvSpPr>
          <p:cNvPr id="9" name="8 Marcador de número de diapositiva"/>
          <p:cNvSpPr>
            <a:spLocks noGrp="1"/>
          </p:cNvSpPr>
          <p:nvPr>
            <p:ph type="sldNum" sz="quarter" idx="12"/>
          </p:nvPr>
        </p:nvSpPr>
        <p:spPr/>
        <p:txBody>
          <a:bodyPr/>
          <a:lstStyle/>
          <a:p>
            <a:fld id="{132FADFE-3B8F-471C-ABF0-DBC7717ECBBC}" type="slidenum">
              <a:rPr lang="es-ES" smtClean="0"/>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F2EC9EE7-F46B-47CF-A65E-DE84D4191DD5}" type="datetime1">
              <a:rPr lang="es-ES" smtClean="0"/>
            </a:fld>
            <a:endParaRPr lang="es-ES" dirty="0"/>
          </a:p>
        </p:txBody>
      </p:sp>
      <p:sp>
        <p:nvSpPr>
          <p:cNvPr id="4" name="3 Marcador de pie de página"/>
          <p:cNvSpPr>
            <a:spLocks noGrp="1"/>
          </p:cNvSpPr>
          <p:nvPr>
            <p:ph type="ftr" sz="quarter" idx="11"/>
          </p:nvPr>
        </p:nvSpPr>
        <p:spPr/>
        <p:txBody>
          <a:bodyPr/>
          <a:lstStyle/>
          <a:p>
            <a:r>
              <a:rPr lang="pt-BR" dirty="0" smtClean="0"/>
              <a:t>1a sessió Formació Acompanyament a les famílies</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9A64C45-0373-4865-A935-02646216AF5B}" type="datetime1">
              <a:rPr lang="es-ES" smtClean="0"/>
            </a:fld>
            <a:endParaRPr lang="es-ES" dirty="0"/>
          </a:p>
        </p:txBody>
      </p:sp>
      <p:sp>
        <p:nvSpPr>
          <p:cNvPr id="3" name="2 Marcador de pie de página"/>
          <p:cNvSpPr>
            <a:spLocks noGrp="1"/>
          </p:cNvSpPr>
          <p:nvPr>
            <p:ph type="ftr" sz="quarter" idx="11"/>
          </p:nvPr>
        </p:nvSpPr>
        <p:spPr/>
        <p:txBody>
          <a:bodyPr/>
          <a:lstStyle/>
          <a:p>
            <a:r>
              <a:rPr lang="pt-BR" dirty="0" smtClean="0"/>
              <a:t>1a sessió Formació Acompanyament a les famílies</a:t>
            </a:r>
            <a:endParaRPr lang="es-ES" dirty="0"/>
          </a:p>
        </p:txBody>
      </p:sp>
      <p:sp>
        <p:nvSpPr>
          <p:cNvPr id="4" name="3 Marcador de número de diapositiva"/>
          <p:cNvSpPr>
            <a:spLocks noGrp="1"/>
          </p:cNvSpPr>
          <p:nvPr>
            <p:ph type="sldNum" sz="quarter" idx="12"/>
          </p:nvPr>
        </p:nvSpPr>
        <p:spPr/>
        <p:txBody>
          <a:bodyPr/>
          <a:lstStyle/>
          <a:p>
            <a:fld id="{132FADFE-3B8F-471C-ABF0-DBC7717ECBBC}" type="slidenum">
              <a:rPr lang="es-ES" smtClean="0"/>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endParaRPr lang="es-ES" smtClean="0"/>
          </a:p>
          <a:p>
            <a:pPr lvl="1"/>
            <a:r>
              <a:rPr lang="es-ES" smtClean="0"/>
              <a:t>Segundo nivel</a:t>
            </a:r>
            <a:endParaRPr lang="es-ES" smtClean="0"/>
          </a:p>
          <a:p>
            <a:pPr lvl="2"/>
            <a:r>
              <a:rPr lang="es-ES" smtClean="0"/>
              <a:t>Tercer nivel</a:t>
            </a:r>
            <a:endParaRPr lang="es-ES" smtClean="0"/>
          </a:p>
          <a:p>
            <a:pPr lvl="3"/>
            <a:r>
              <a:rPr lang="es-ES" smtClean="0"/>
              <a:t>Cuarto nivel</a:t>
            </a:r>
            <a:endParaRPr lang="es-ES" smtClean="0"/>
          </a:p>
          <a:p>
            <a:pPr lvl="4"/>
            <a:r>
              <a:rPr lang="es-ES" smtClean="0"/>
              <a:t>Quinto nivel</a:t>
            </a:r>
            <a:endParaRPr lang="es-ES"/>
          </a:p>
        </p:txBody>
      </p:sp>
      <p:sp>
        <p:nvSpPr>
          <p:cNvPr id="4" name="3 Marcador de texto"/>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endParaRPr lang="es-ES" smtClean="0"/>
          </a:p>
        </p:txBody>
      </p:sp>
      <p:sp>
        <p:nvSpPr>
          <p:cNvPr id="5" name="4 Marcador de fecha"/>
          <p:cNvSpPr>
            <a:spLocks noGrp="1"/>
          </p:cNvSpPr>
          <p:nvPr>
            <p:ph type="dt" sz="half" idx="10"/>
          </p:nvPr>
        </p:nvSpPr>
        <p:spPr/>
        <p:txBody>
          <a:bodyPr/>
          <a:lstStyle/>
          <a:p>
            <a:fld id="{A1347023-C7C3-4A7E-B095-9D96C3B42AC1}" type="datetime1">
              <a:rPr lang="es-ES" smtClean="0"/>
            </a:fld>
            <a:endParaRPr lang="es-ES" dirty="0"/>
          </a:p>
        </p:txBody>
      </p:sp>
      <p:sp>
        <p:nvSpPr>
          <p:cNvPr id="6" name="5 Marcador de pie de página"/>
          <p:cNvSpPr>
            <a:spLocks noGrp="1"/>
          </p:cNvSpPr>
          <p:nvPr>
            <p:ph type="ftr" sz="quarter" idx="11"/>
          </p:nvPr>
        </p:nvSpPr>
        <p:spPr/>
        <p:txBody>
          <a:bodyPr/>
          <a:lstStyle/>
          <a:p>
            <a:r>
              <a:rPr lang="pt-BR" dirty="0" smtClean="0"/>
              <a:t>1a sessió Formació Acompanyament a les famílies</a:t>
            </a:r>
            <a:endParaRPr lang="es-ES" dirty="0"/>
          </a:p>
        </p:txBody>
      </p:sp>
      <p:sp>
        <p:nvSpPr>
          <p:cNvPr id="7" name="6 Marcador de número de diapositiva"/>
          <p:cNvSpPr>
            <a:spLocks noGrp="1"/>
          </p:cNvSpPr>
          <p:nvPr>
            <p:ph type="sldNum" sz="quarter" idx="12"/>
          </p:nvPr>
        </p:nvSpPr>
        <p:spPr/>
        <p:txBody>
          <a:bodyPr/>
          <a:lstStyle/>
          <a:p>
            <a:fld id="{132FADFE-3B8F-471C-ABF0-DBC7717ECBBC}" type="slidenum">
              <a:rPr lang="es-ES" smtClean="0"/>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endParaRPr lang="es-ES" smtClean="0"/>
          </a:p>
        </p:txBody>
      </p:sp>
      <p:sp>
        <p:nvSpPr>
          <p:cNvPr id="5" name="4 Marcador de fecha"/>
          <p:cNvSpPr>
            <a:spLocks noGrp="1"/>
          </p:cNvSpPr>
          <p:nvPr>
            <p:ph type="dt" sz="half" idx="10"/>
          </p:nvPr>
        </p:nvSpPr>
        <p:spPr/>
        <p:txBody>
          <a:bodyPr/>
          <a:lstStyle/>
          <a:p>
            <a:fld id="{18F39A50-B8E2-4C27-9A7D-839D7CC740D5}" type="datetime1">
              <a:rPr lang="es-ES" smtClean="0"/>
            </a:fld>
            <a:endParaRPr lang="es-ES" dirty="0"/>
          </a:p>
        </p:txBody>
      </p:sp>
      <p:sp>
        <p:nvSpPr>
          <p:cNvPr id="6" name="5 Marcador de pie de página"/>
          <p:cNvSpPr>
            <a:spLocks noGrp="1"/>
          </p:cNvSpPr>
          <p:nvPr>
            <p:ph type="ftr" sz="quarter" idx="11"/>
          </p:nvPr>
        </p:nvSpPr>
        <p:spPr/>
        <p:txBody>
          <a:bodyPr/>
          <a:lstStyle/>
          <a:p>
            <a:r>
              <a:rPr lang="pt-BR" dirty="0" smtClean="0"/>
              <a:t>1a sessió Formació Acompanyament a les famílies</a:t>
            </a:r>
            <a:endParaRPr lang="es-ES" dirty="0"/>
          </a:p>
        </p:txBody>
      </p:sp>
      <p:sp>
        <p:nvSpPr>
          <p:cNvPr id="7" name="6 Marcador de número de diapositiva"/>
          <p:cNvSpPr>
            <a:spLocks noGrp="1"/>
          </p:cNvSpPr>
          <p:nvPr>
            <p:ph type="sldNum" sz="quarter" idx="12"/>
          </p:nvPr>
        </p:nvSpPr>
        <p:spPr/>
        <p:txBody>
          <a:bodyPr/>
          <a:lstStyle/>
          <a:p>
            <a:fld id="{132FADFE-3B8F-471C-ABF0-DBC7717ECBBC}" type="slidenum">
              <a:rPr lang="es-ES" smtClean="0"/>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endParaRPr lang="es-ES" smtClean="0"/>
          </a:p>
          <a:p>
            <a:pPr lvl="1"/>
            <a:r>
              <a:rPr lang="es-ES" smtClean="0"/>
              <a:t>Segundo nivel</a:t>
            </a:r>
            <a:endParaRPr lang="es-ES" smtClean="0"/>
          </a:p>
          <a:p>
            <a:pPr lvl="2"/>
            <a:r>
              <a:rPr lang="es-ES" smtClean="0"/>
              <a:t>Tercer nivel</a:t>
            </a:r>
            <a:endParaRPr lang="es-ES" smtClean="0"/>
          </a:p>
          <a:p>
            <a:pPr lvl="3"/>
            <a:r>
              <a:rPr lang="es-ES" smtClean="0"/>
              <a:t>Cuarto nivel</a:t>
            </a:r>
            <a:endParaRPr lang="es-ES" smtClean="0"/>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EA5E38-B828-4C23-AB35-4A5FF1FE37F3}" type="datetime1">
              <a:rPr lang="es-ES" smtClean="0"/>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dirty="0" smtClean="0"/>
              <a:t>1a sessió Formació Acompanyament a les famílies</a:t>
            </a:r>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altLang="ca-ES" sz="3200" b="1" dirty="0" smtClean="0"/>
              <a:t>EL PAPER DELS EAPs EN L’ORGANITZACIÓ DEL PROCÉS D</a:t>
            </a:r>
            <a:r>
              <a:rPr lang="ca-ES" sz="3200" b="1" dirty="0" smtClean="0"/>
              <a:t>’</a:t>
            </a:r>
            <a:r>
              <a:rPr lang="es-ES" altLang="ca-ES" sz="3200" b="1" dirty="0" smtClean="0"/>
              <a:t>ACOMPANYAMENT A LES FAMÍLIES DURANT L’ADAPTACIÓ. </a:t>
            </a:r>
            <a:endParaRPr lang="ca-ES" sz="3200" dirty="0"/>
          </a:p>
        </p:txBody>
      </p:sp>
      <p:sp>
        <p:nvSpPr>
          <p:cNvPr id="3" name="2 Marcador de contenido"/>
          <p:cNvSpPr>
            <a:spLocks noGrp="1"/>
          </p:cNvSpPr>
          <p:nvPr>
            <p:ph idx="1"/>
          </p:nvPr>
        </p:nvSpPr>
        <p:spPr>
          <a:xfrm>
            <a:off x="395536" y="1556792"/>
            <a:ext cx="8229600" cy="4525963"/>
          </a:xfrm>
        </p:spPr>
        <p:txBody>
          <a:bodyPr/>
          <a:lstStyle/>
          <a:p>
            <a:pPr>
              <a:buNone/>
            </a:pPr>
            <a:r>
              <a:rPr lang="ca-ES" dirty="0" smtClean="0"/>
              <a:t>  </a:t>
            </a:r>
            <a:r>
              <a:rPr lang="ca-ES" sz="1200" i="1" dirty="0" smtClean="0"/>
              <a:t>MARE </a:t>
            </a:r>
            <a:endParaRPr lang="ca-ES" sz="1200" i="1" dirty="0" smtClean="0"/>
          </a:p>
          <a:p>
            <a:pPr>
              <a:buNone/>
            </a:pPr>
            <a:r>
              <a:rPr lang="ca-ES" sz="1200" i="1" dirty="0" smtClean="0"/>
              <a:t>ACOMPANYANT</a:t>
            </a:r>
            <a:endParaRPr lang="ca-ES" sz="1200" i="1" dirty="0" smtClean="0"/>
          </a:p>
          <a:p>
            <a:pPr>
              <a:buNone/>
            </a:pPr>
            <a:r>
              <a:rPr lang="ca-ES" sz="1200" i="1" dirty="0" smtClean="0"/>
              <a:t>EL SEU FILL </a:t>
            </a:r>
            <a:endParaRPr lang="ca-ES" sz="1200" i="1" dirty="0" smtClean="0"/>
          </a:p>
          <a:p>
            <a:pPr>
              <a:buNone/>
            </a:pPr>
            <a:r>
              <a:rPr lang="ca-ES" sz="1200" i="1" dirty="0" smtClean="0"/>
              <a:t>DURANT</a:t>
            </a:r>
            <a:endParaRPr lang="ca-ES" sz="1200" i="1" dirty="0" smtClean="0"/>
          </a:p>
          <a:p>
            <a:pPr>
              <a:buNone/>
            </a:pPr>
            <a:r>
              <a:rPr lang="ca-ES" sz="1200" i="1" dirty="0" smtClean="0"/>
              <a:t>L’ADAPTACIÓ</a:t>
            </a:r>
            <a:endParaRPr lang="ca-ES" sz="1200" i="1" dirty="0"/>
          </a:p>
        </p:txBody>
      </p:sp>
      <p:sp>
        <p:nvSpPr>
          <p:cNvPr id="4" name="3 Marcador de pie de página"/>
          <p:cNvSpPr>
            <a:spLocks noGrp="1"/>
          </p:cNvSpPr>
          <p:nvPr>
            <p:ph type="ftr" sz="quarter" idx="11"/>
          </p:nvPr>
        </p:nvSpPr>
        <p:spPr>
          <a:xfrm>
            <a:off x="2123728" y="6021288"/>
            <a:ext cx="4680520" cy="700187"/>
          </a:xfrm>
        </p:spPr>
        <p:txBody>
          <a:bodyPr/>
          <a:lstStyle/>
          <a:p>
            <a:r>
              <a:rPr lang="es-ES" sz="1600" b="1" dirty="0"/>
              <a:t>PONENT: MARGALIDA JERÒNIA GALMÉS MANRESA. </a:t>
            </a:r>
            <a:endParaRPr lang="es-ES" sz="1600" b="1" dirty="0"/>
          </a:p>
          <a:p>
            <a:r>
              <a:rPr lang="es-ES" sz="1600" b="1" dirty="0"/>
              <a:t>ORIENTADORA EDUCATIVA</a:t>
            </a:r>
            <a:endParaRPr lang="es-ES" sz="1600" b="1" dirty="0"/>
          </a:p>
          <a:p>
            <a:r>
              <a:rPr lang="es-ES" sz="1600" b="1" dirty="0"/>
              <a:t>mjgalmes@educaib.eu</a:t>
            </a:r>
            <a:endParaRPr lang="es-ES" sz="1600" b="1" dirty="0"/>
          </a:p>
        </p:txBody>
      </p:sp>
      <p:sp>
        <p:nvSpPr>
          <p:cNvPr id="24578" name="AutoShape 2" descr="blob:https://web.whatsapp.com/cd985808-f34f-42ad-ab89-61ab289c584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ca-ES"/>
          </a:p>
        </p:txBody>
      </p:sp>
      <p:sp>
        <p:nvSpPr>
          <p:cNvPr id="24580" name="AutoShape 4" descr="blob:https://web.whatsapp.com/cd985808-f34f-42ad-ab89-61ab289c584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ca-ES"/>
          </a:p>
        </p:txBody>
      </p:sp>
      <p:pic>
        <p:nvPicPr>
          <p:cNvPr id="7" name="image1.png"/>
          <p:cNvPicPr/>
          <p:nvPr/>
        </p:nvPicPr>
        <p:blipFill>
          <a:blip r:embed="rId1" cstate="print"/>
          <a:srcRect/>
          <a:stretch>
            <a:fillRect/>
          </a:stretch>
        </p:blipFill>
        <p:spPr>
          <a:xfrm>
            <a:off x="1691680" y="1628800"/>
            <a:ext cx="6156000" cy="424847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a:t>S’estructuren els fonaments de:</a:t>
            </a:r>
            <a:endParaRPr lang="es-ES" altLang="en-US"/>
          </a:p>
        </p:txBody>
      </p:sp>
      <p:sp>
        <p:nvSpPr>
          <p:cNvPr id="4" name="Marcador de posición de pie de página 3"/>
          <p:cNvSpPr>
            <a:spLocks noGrp="1"/>
          </p:cNvSpPr>
          <p:nvPr>
            <p:ph type="ftr" sz="quarter" idx="11"/>
          </p:nvPr>
        </p:nvSpPr>
        <p:spPr/>
        <p:txBody>
          <a:bodyPr/>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smtClean="0"/>
          </a:p>
          <a:p>
            <a:endParaRPr lang="es-ES" dirty="0"/>
          </a:p>
        </p:txBody>
      </p:sp>
      <p:sp>
        <p:nvSpPr>
          <p:cNvPr id="5" name="Marcador de posición de contenido 4"/>
          <p:cNvSpPr/>
          <p:nvPr>
            <p:ph idx="1"/>
          </p:nvPr>
        </p:nvSpPr>
        <p:spPr/>
        <p:txBody>
          <a:bodyPr>
            <a:noAutofit/>
          </a:bodyPr>
          <a:p>
            <a:r>
              <a:rPr lang="es-ES" altLang="en-US" sz="2000"/>
              <a:t>la personalitat, </a:t>
            </a:r>
            <a:endParaRPr lang="es-ES" altLang="en-US" sz="2000"/>
          </a:p>
          <a:p>
            <a:r>
              <a:rPr lang="es-ES" altLang="en-US" sz="2000"/>
              <a:t>del llenguatge, </a:t>
            </a:r>
            <a:endParaRPr lang="es-ES" altLang="en-US" sz="2000"/>
          </a:p>
          <a:p>
            <a:r>
              <a:rPr lang="es-ES" altLang="en-US" sz="2000"/>
              <a:t>la cognició, </a:t>
            </a:r>
            <a:endParaRPr lang="es-ES" altLang="en-US" sz="2000"/>
          </a:p>
          <a:p>
            <a:r>
              <a:rPr lang="es-ES" altLang="en-US" sz="2000"/>
              <a:t>la motricitat...  </a:t>
            </a:r>
            <a:endParaRPr lang="es-ES" altLang="en-US" sz="2000"/>
          </a:p>
          <a:p>
            <a:endParaRPr lang="es-ES" altLang="en-US" sz="2000"/>
          </a:p>
          <a:p>
            <a:pPr marL="0" indent="0">
              <a:buNone/>
            </a:pPr>
            <a:r>
              <a:rPr lang="es-ES" altLang="en-US" sz="2000"/>
              <a:t>Per això, l</a:t>
            </a:r>
            <a:r>
              <a:rPr lang="es-ES" altLang="en-US" sz="2000" b="1"/>
              <a:t>’ambient afectiu i relacional</a:t>
            </a:r>
            <a:r>
              <a:rPr lang="es-ES" altLang="en-US" sz="2000"/>
              <a:t> que envolti el nadó i les primeres experiències de relació que tingui amb les persones que en tenen cura condicionaran:</a:t>
            </a:r>
            <a:endParaRPr lang="es-ES" altLang="en-US" sz="2000"/>
          </a:p>
          <a:p>
            <a:r>
              <a:rPr lang="es-ES" altLang="en-US" sz="2000"/>
              <a:t>la seva personalitat i determinaran, en gran part, el seu desenvolupament </a:t>
            </a:r>
            <a:endParaRPr lang="es-ES" altLang="en-US" sz="2000"/>
          </a:p>
          <a:p>
            <a:pPr marL="0" indent="0">
              <a:buNone/>
            </a:pPr>
            <a:endParaRPr lang="es-ES" altLang="en-US" sz="2000">
              <a:solidFill>
                <a:srgbClr val="FF0000"/>
              </a:solidFill>
            </a:endParaRPr>
          </a:p>
          <a:p>
            <a:pPr marL="0" indent="0">
              <a:buNone/>
            </a:pPr>
            <a:r>
              <a:rPr lang="es-ES" altLang="en-US" sz="2000">
                <a:solidFill>
                  <a:srgbClr val="FF0000"/>
                </a:solidFill>
              </a:rPr>
              <a:t>Durant la resta de la vida!</a:t>
            </a:r>
            <a:r>
              <a:rPr lang="es-ES" altLang="en-US" sz="2000"/>
              <a:t>  </a:t>
            </a:r>
            <a:endParaRPr lang="es-ES" altLang="en-US"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3200"/>
              <a:t>DE LA QUALITAT RELACIONAL DE LA CRIANÇA I DE LES INTERACCIONS DEPENDRÀ:</a:t>
            </a:r>
            <a:endParaRPr lang="es-ES" altLang="en-US" sz="3200"/>
          </a:p>
        </p:txBody>
      </p:sp>
      <p:sp>
        <p:nvSpPr>
          <p:cNvPr id="3" name="Marcador de posición de contenido 2"/>
          <p:cNvSpPr>
            <a:spLocks noGrp="1"/>
          </p:cNvSpPr>
          <p:nvPr>
            <p:ph idx="1"/>
          </p:nvPr>
        </p:nvSpPr>
        <p:spPr/>
        <p:txBody>
          <a:bodyPr>
            <a:normAutofit fontScale="50000"/>
          </a:bodyPr>
          <a:p>
            <a:endParaRPr lang="es-ES" altLang="en-US"/>
          </a:p>
          <a:p>
            <a:r>
              <a:rPr lang="es-ES" altLang="en-US">
                <a:sym typeface="+mn-ea"/>
              </a:rPr>
              <a:t>el major o menor desenvolupament del cervell, </a:t>
            </a:r>
            <a:endParaRPr lang="es-ES" altLang="en-US"/>
          </a:p>
          <a:p>
            <a:endParaRPr lang="es-ES" altLang="en-US"/>
          </a:p>
          <a:p>
            <a:r>
              <a:rPr lang="es-ES" altLang="en-US">
                <a:sym typeface="+mn-ea"/>
              </a:rPr>
              <a:t>l’actitud cap a la descoberta de l’entorn i </a:t>
            </a:r>
            <a:endParaRPr lang="es-ES" altLang="en-US"/>
          </a:p>
          <a:p>
            <a:endParaRPr lang="es-ES" altLang="en-US"/>
          </a:p>
          <a:p>
            <a:r>
              <a:rPr lang="es-ES" altLang="en-US">
                <a:sym typeface="+mn-ea"/>
              </a:rPr>
              <a:t>la major o menor capacitat per a l’aprenentatge i </a:t>
            </a:r>
            <a:endParaRPr lang="es-ES" altLang="en-US"/>
          </a:p>
          <a:p>
            <a:endParaRPr lang="es-ES" altLang="en-US"/>
          </a:p>
          <a:p>
            <a:r>
              <a:rPr lang="es-ES" altLang="en-US">
                <a:sym typeface="+mn-ea"/>
              </a:rPr>
              <a:t>per a l’establiment d’unes relacions socials sanes. </a:t>
            </a:r>
            <a:endParaRPr lang="es-ES" altLang="en-US"/>
          </a:p>
          <a:p>
            <a:endParaRPr lang="es-ES" altLang="en-US"/>
          </a:p>
          <a:p>
            <a:pPr marL="0" indent="0">
              <a:buNone/>
            </a:pPr>
            <a:r>
              <a:rPr lang="es-ES" altLang="en-US" b="1">
                <a:sym typeface="+mn-ea"/>
              </a:rPr>
              <a:t>Les evidències científiques són clares i ben conegudes</a:t>
            </a:r>
            <a:r>
              <a:rPr lang="es-ES" altLang="en-US">
                <a:sym typeface="+mn-ea"/>
              </a:rPr>
              <a:t>: un sòlid vincle afectiu d’aferrament és essencial per a un desenvolupament saludable. Com ja va dir fa molts anys  John Bowlby (1954) és essencial que un infant pugui tenir la vivència d’una relació afectiva, càlida, intensa i continuada amb la mare o </a:t>
            </a:r>
            <a:r>
              <a:rPr lang="es-ES" altLang="en-US" b="1">
                <a:sym typeface="+mn-ea"/>
              </a:rPr>
              <a:t>substitut matern</a:t>
            </a:r>
            <a:r>
              <a:rPr lang="es-ES" altLang="en-US">
                <a:sym typeface="+mn-ea"/>
              </a:rPr>
              <a:t> permanent, i que aquesta vivència generi satisfacció i gaudi a tots dos. </a:t>
            </a:r>
            <a:endParaRPr lang="es-ES" altLang="en-US"/>
          </a:p>
          <a:p>
            <a:endParaRPr lang="es-ES" altLang="en-US"/>
          </a:p>
        </p:txBody>
      </p:sp>
      <p:sp>
        <p:nvSpPr>
          <p:cNvPr id="4" name="Marcador de posición de pie de página 3"/>
          <p:cNvSpPr>
            <a:spLocks noGrp="1"/>
          </p:cNvSpPr>
          <p:nvPr>
            <p:ph type="ftr" sz="quarter" idx="11"/>
          </p:nvPr>
        </p:nvSpPr>
        <p:spPr/>
        <p:txBody>
          <a:bodyPr/>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smtClean="0"/>
          </a:p>
          <a:p>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3200" dirty="0" smtClean="0">
                <a:solidFill>
                  <a:schemeClr val="tx2">
                    <a:lumMod val="60000"/>
                    <a:lumOff val="40000"/>
                  </a:schemeClr>
                </a:solidFill>
              </a:rPr>
              <a:t>Com es construeix la salut mental </a:t>
            </a:r>
            <a:r>
              <a:rPr lang="ca-ES" sz="2800" dirty="0" smtClean="0">
                <a:solidFill>
                  <a:schemeClr val="tx2">
                    <a:lumMod val="60000"/>
                    <a:lumOff val="40000"/>
                  </a:schemeClr>
                </a:solidFill>
              </a:rPr>
              <a:t>?</a:t>
            </a:r>
            <a:endParaRPr lang="ca-ES" sz="3200" dirty="0">
              <a:solidFill>
                <a:schemeClr val="tx2">
                  <a:lumMod val="60000"/>
                  <a:lumOff val="40000"/>
                </a:schemeClr>
              </a:solidFill>
            </a:endParaRPr>
          </a:p>
        </p:txBody>
      </p:sp>
      <p:sp>
        <p:nvSpPr>
          <p:cNvPr id="3" name="Contenidor de contingut 2"/>
          <p:cNvSpPr>
            <a:spLocks noGrp="1"/>
          </p:cNvSpPr>
          <p:nvPr>
            <p:ph idx="1"/>
          </p:nvPr>
        </p:nvSpPr>
        <p:spPr/>
        <p:txBody>
          <a:bodyPr/>
          <a:lstStyle/>
          <a:p>
            <a:pPr algn="ctr">
              <a:buNone/>
            </a:pPr>
            <a:r>
              <a:rPr lang="ca-ES" sz="2400" i="1" dirty="0" smtClean="0"/>
              <a:t>“La </a:t>
            </a:r>
            <a:r>
              <a:rPr lang="ca-ES" sz="2400" i="1" dirty="0" err="1" smtClean="0"/>
              <a:t>salud</a:t>
            </a:r>
            <a:r>
              <a:rPr lang="ca-ES" sz="2400" i="1" dirty="0" smtClean="0"/>
              <a:t> mental de una persona se </a:t>
            </a:r>
            <a:r>
              <a:rPr lang="ca-ES" sz="2400" i="1" dirty="0" err="1" smtClean="0"/>
              <a:t>construye</a:t>
            </a:r>
            <a:r>
              <a:rPr lang="ca-ES" sz="2400" i="1" dirty="0" smtClean="0"/>
              <a:t> a partir de la </a:t>
            </a:r>
            <a:r>
              <a:rPr lang="ca-ES" sz="2400" i="1" dirty="0" err="1" smtClean="0"/>
              <a:t>calidad</a:t>
            </a:r>
            <a:r>
              <a:rPr lang="ca-ES" sz="2400" i="1" dirty="0" smtClean="0"/>
              <a:t> de los </a:t>
            </a:r>
            <a:r>
              <a:rPr lang="ca-ES" sz="2400" i="1" dirty="0" err="1" smtClean="0"/>
              <a:t>cuidados</a:t>
            </a:r>
            <a:r>
              <a:rPr lang="ca-ES" sz="2400" i="1" dirty="0" smtClean="0"/>
              <a:t> </a:t>
            </a:r>
            <a:r>
              <a:rPr lang="ca-ES" sz="2400" i="1" dirty="0" err="1" smtClean="0"/>
              <a:t>recibidos</a:t>
            </a:r>
            <a:r>
              <a:rPr lang="ca-ES" sz="2400" i="1" dirty="0" smtClean="0"/>
              <a:t> a lo largo de </a:t>
            </a:r>
            <a:r>
              <a:rPr lang="ca-ES" sz="2400" i="1" dirty="0" err="1" smtClean="0"/>
              <a:t>su</a:t>
            </a:r>
            <a:r>
              <a:rPr lang="ca-ES" sz="2400" i="1" dirty="0" smtClean="0"/>
              <a:t> primera </a:t>
            </a:r>
            <a:r>
              <a:rPr lang="ca-ES" sz="2400" i="1" dirty="0" err="1" smtClean="0"/>
              <a:t>infancia</a:t>
            </a:r>
            <a:r>
              <a:rPr lang="ca-ES" sz="2400" i="1" dirty="0" smtClean="0"/>
              <a:t>. Si han </a:t>
            </a:r>
            <a:r>
              <a:rPr lang="ca-ES" sz="2400" i="1" dirty="0" err="1" smtClean="0"/>
              <a:t>sido</a:t>
            </a:r>
            <a:r>
              <a:rPr lang="ca-ES" sz="2400" i="1" dirty="0" smtClean="0"/>
              <a:t> </a:t>
            </a:r>
            <a:r>
              <a:rPr lang="ca-ES" sz="2400" i="1" dirty="0" err="1" smtClean="0"/>
              <a:t>suficientemente</a:t>
            </a:r>
            <a:r>
              <a:rPr lang="ca-ES" sz="2400" i="1" dirty="0" smtClean="0"/>
              <a:t> </a:t>
            </a:r>
            <a:r>
              <a:rPr lang="ca-ES" sz="2400" i="1" dirty="0" err="1" smtClean="0"/>
              <a:t>buenos</a:t>
            </a:r>
            <a:r>
              <a:rPr lang="ca-ES" sz="2400" i="1" dirty="0" smtClean="0"/>
              <a:t>, ni siquiera nos </a:t>
            </a:r>
            <a:r>
              <a:rPr lang="ca-ES" sz="2400" i="1" dirty="0" err="1" smtClean="0"/>
              <a:t>damos</a:t>
            </a:r>
            <a:r>
              <a:rPr lang="ca-ES" sz="2400" i="1" dirty="0" smtClean="0"/>
              <a:t> </a:t>
            </a:r>
            <a:r>
              <a:rPr lang="ca-ES" sz="2400" i="1" dirty="0" err="1" smtClean="0"/>
              <a:t>cuenta</a:t>
            </a:r>
            <a:r>
              <a:rPr lang="ca-ES" sz="2400" i="1" dirty="0" smtClean="0"/>
              <a:t>. Si en </a:t>
            </a:r>
            <a:r>
              <a:rPr lang="ca-ES" sz="2400" i="1" dirty="0" err="1" smtClean="0"/>
              <a:t>cambio</a:t>
            </a:r>
            <a:r>
              <a:rPr lang="ca-ES" sz="2400" i="1" dirty="0" smtClean="0"/>
              <a:t>, no son </a:t>
            </a:r>
            <a:r>
              <a:rPr lang="ca-ES" sz="2400" i="1" dirty="0" err="1" smtClean="0"/>
              <a:t>apropiados</a:t>
            </a:r>
            <a:r>
              <a:rPr lang="ca-ES" sz="2400" i="1" dirty="0" smtClean="0"/>
              <a:t>, si las </a:t>
            </a:r>
            <a:r>
              <a:rPr lang="ca-ES" sz="2400" i="1" dirty="0" err="1" smtClean="0"/>
              <a:t>cosas</a:t>
            </a:r>
            <a:r>
              <a:rPr lang="ca-ES" sz="2400" i="1" dirty="0" smtClean="0"/>
              <a:t> no van </a:t>
            </a:r>
            <a:r>
              <a:rPr lang="ca-ES" sz="2400" i="1" dirty="0" err="1" smtClean="0"/>
              <a:t>bien</a:t>
            </a:r>
            <a:r>
              <a:rPr lang="ca-ES" sz="2400" i="1" dirty="0" smtClean="0"/>
              <a:t>, la persona se </a:t>
            </a:r>
            <a:r>
              <a:rPr lang="ca-ES" sz="2400" i="1" dirty="0" err="1" smtClean="0"/>
              <a:t>siente</a:t>
            </a:r>
            <a:r>
              <a:rPr lang="ca-ES" sz="2400" i="1" dirty="0" smtClean="0"/>
              <a:t> mal. No sentirà la falta de </a:t>
            </a:r>
            <a:r>
              <a:rPr lang="ca-ES" sz="2400" i="1" dirty="0" err="1" smtClean="0"/>
              <a:t>cuidados</a:t>
            </a:r>
            <a:r>
              <a:rPr lang="ca-ES" sz="2400" i="1" dirty="0" smtClean="0"/>
              <a:t> de </a:t>
            </a:r>
            <a:r>
              <a:rPr lang="ca-ES" sz="2400" i="1" dirty="0" err="1" smtClean="0"/>
              <a:t>calidad</a:t>
            </a:r>
            <a:r>
              <a:rPr lang="ca-ES" sz="2400" i="1" dirty="0" smtClean="0"/>
              <a:t> de </a:t>
            </a:r>
            <a:r>
              <a:rPr lang="ca-ES" sz="2400" i="1" dirty="0" err="1" smtClean="0"/>
              <a:t>su</a:t>
            </a:r>
            <a:r>
              <a:rPr lang="ca-ES" sz="2400" i="1" dirty="0" smtClean="0"/>
              <a:t> </a:t>
            </a:r>
            <a:r>
              <a:rPr lang="ca-ES" sz="2400" i="1" dirty="0" err="1" smtClean="0"/>
              <a:t>infancia</a:t>
            </a:r>
            <a:r>
              <a:rPr lang="ca-ES" sz="2400" i="1" dirty="0" smtClean="0"/>
              <a:t>, </a:t>
            </a:r>
            <a:r>
              <a:rPr lang="ca-ES" sz="2400" i="1" dirty="0" err="1" smtClean="0"/>
              <a:t>sentirá</a:t>
            </a:r>
            <a:r>
              <a:rPr lang="ca-ES" sz="2400" i="1" dirty="0" smtClean="0"/>
              <a:t> el ‘malestar’ </a:t>
            </a:r>
            <a:r>
              <a:rPr lang="ca-ES" sz="2400" i="1" dirty="0" err="1" smtClean="0"/>
              <a:t>resultante</a:t>
            </a:r>
            <a:r>
              <a:rPr lang="ca-ES" sz="2400" i="1" dirty="0" smtClean="0"/>
              <a:t>”.</a:t>
            </a:r>
            <a:endParaRPr lang="ca-ES" sz="2400" i="1" dirty="0" smtClean="0"/>
          </a:p>
          <a:p>
            <a:pPr>
              <a:buNone/>
            </a:pPr>
            <a:endParaRPr lang="ca-ES" sz="2400" i="1" dirty="0" smtClean="0"/>
          </a:p>
          <a:p>
            <a:pPr>
              <a:buNone/>
            </a:pPr>
            <a:r>
              <a:rPr lang="ca-ES" sz="2000" dirty="0" smtClean="0"/>
              <a:t>						</a:t>
            </a:r>
            <a:r>
              <a:rPr lang="ca-ES" sz="1800" dirty="0" smtClean="0"/>
              <a:t>ASSOCIACIÓN PIKLER-LOCZY DE 					HUNGRIA (2013): </a:t>
            </a:r>
            <a:r>
              <a:rPr lang="ca-ES" sz="1800" dirty="0" err="1" smtClean="0"/>
              <a:t>Bañando</a:t>
            </a:r>
            <a:r>
              <a:rPr lang="ca-ES" sz="1800" dirty="0" smtClean="0"/>
              <a:t> al 					</a:t>
            </a:r>
            <a:r>
              <a:rPr lang="ca-ES" sz="1800" dirty="0" err="1" smtClean="0"/>
              <a:t>bebé</a:t>
            </a:r>
            <a:r>
              <a:rPr lang="ca-ES" sz="1800" dirty="0" smtClean="0"/>
              <a:t>. El </a:t>
            </a:r>
            <a:r>
              <a:rPr lang="ca-ES" sz="1800" dirty="0" err="1" smtClean="0"/>
              <a:t>arte</a:t>
            </a:r>
            <a:r>
              <a:rPr lang="ca-ES" sz="1800" dirty="0" smtClean="0"/>
              <a:t> del </a:t>
            </a:r>
            <a:r>
              <a:rPr lang="ca-ES" sz="1800" dirty="0" err="1" smtClean="0"/>
              <a:t>cuidado</a:t>
            </a:r>
            <a:r>
              <a:rPr lang="ca-ES" sz="2000" dirty="0" smtClean="0"/>
              <a:t>”. </a:t>
            </a:r>
            <a:endParaRPr lang="ca-ES" sz="2000" dirty="0"/>
          </a:p>
        </p:txBody>
      </p:sp>
      <p:sp>
        <p:nvSpPr>
          <p:cNvPr id="4" name="Contenidor de peu de pàgina 3"/>
          <p:cNvSpPr>
            <a:spLocks noGrp="1"/>
          </p:cNvSpPr>
          <p:nvPr>
            <p:ph type="ftr" sz="quarter" idx="11"/>
          </p:nvPr>
        </p:nvSpPr>
        <p:spPr>
          <a:xfrm>
            <a:off x="2197735" y="6356350"/>
            <a:ext cx="4326255" cy="365125"/>
          </a:xfrm>
        </p:spPr>
        <p:txBody>
          <a:bodyPr/>
          <a:lstStyle/>
          <a:p>
            <a:endParaRPr lang="es-ES" altLang="pt-BR" dirty="0" smtClean="0">
              <a:sym typeface="+mn-ea"/>
            </a:endParaRPr>
          </a:p>
          <a:p>
            <a:endParaRPr lang="es-ES" altLang="pt-BR" dirty="0" smtClean="0">
              <a:sym typeface="+mn-ea"/>
            </a:endParaRPr>
          </a:p>
          <a:p>
            <a:r>
              <a:rPr lang="es-ES" altLang="pt-BR" dirty="0" smtClean="0">
                <a:sym typeface="+mn-ea"/>
              </a:rPr>
              <a:t>FORMACIÓ INICIAL EN EQUIPS D’ATENCIÓ PRIMERENCA. </a:t>
            </a:r>
            <a:endParaRPr lang="es-ES" altLang="pt-BR" dirty="0" smtClean="0">
              <a:sym typeface="+mn-ea"/>
            </a:endParaRPr>
          </a:p>
          <a:p>
            <a:r>
              <a:rPr lang="es-ES" altLang="pt-BR" dirty="0" smtClean="0">
                <a:sym typeface="+mn-ea"/>
              </a:rPr>
              <a:t>CURS 24-25. PROTOCOL ADAPTACIÓ</a:t>
            </a:r>
            <a:endParaRPr lang="es-ES" dirty="0" smtClean="0"/>
          </a:p>
          <a:p>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3200" dirty="0" smtClean="0"/>
              <a:t>CONCLUSIÓ</a:t>
            </a:r>
            <a:endParaRPr lang="ca-ES" sz="3200" dirty="0"/>
          </a:p>
        </p:txBody>
      </p:sp>
      <p:sp>
        <p:nvSpPr>
          <p:cNvPr id="3" name="Contenidor de contingut 2"/>
          <p:cNvSpPr>
            <a:spLocks noGrp="1"/>
          </p:cNvSpPr>
          <p:nvPr>
            <p:ph idx="1"/>
          </p:nvPr>
        </p:nvSpPr>
        <p:spPr/>
        <p:txBody>
          <a:bodyPr>
            <a:normAutofit lnSpcReduction="10000"/>
          </a:bodyPr>
          <a:lstStyle/>
          <a:p>
            <a:r>
              <a:rPr lang="ca-ES" sz="2800" dirty="0" smtClean="0"/>
              <a:t>Per tot el que hem explicat la nostra </a:t>
            </a:r>
            <a:r>
              <a:rPr lang="es-ES" altLang="ca-ES" sz="2800" dirty="0" smtClean="0"/>
              <a:t>la </a:t>
            </a:r>
            <a:r>
              <a:rPr lang="ca-ES" sz="2800" dirty="0" smtClean="0"/>
              <a:t>FUNCIÓ</a:t>
            </a:r>
            <a:r>
              <a:rPr lang="es-ES" altLang="ca-ES" sz="2800" dirty="0" smtClean="0"/>
              <a:t> dels </a:t>
            </a:r>
            <a:r>
              <a:rPr lang="es-ES" altLang="ca-ES" sz="2800" dirty="0" smtClean="0">
                <a:solidFill>
                  <a:srgbClr val="FF0000"/>
                </a:solidFill>
              </a:rPr>
              <a:t>EAPS i DE LES EDUCADORES</a:t>
            </a:r>
            <a:r>
              <a:rPr lang="ca-ES" sz="2800" dirty="0" smtClean="0"/>
              <a:t> AMB ELS INFANTS DE 0 A 3 ANYS DINS L’ESCOLETA ÉS LA MÉS IMPORTANT DE TOTA L’ETAPA EDUCATIVA: TOT EL QUE VIU L’INFANT AQUESTS TRES PRIMERS ANYS </a:t>
            </a:r>
            <a:r>
              <a:rPr lang="ca-ES" sz="2800" b="1" dirty="0" smtClean="0"/>
              <a:t>QUEDA GRAVAT </a:t>
            </a:r>
            <a:r>
              <a:rPr lang="ca-ES" sz="2800" dirty="0" smtClean="0"/>
              <a:t>DINS EL SEU CERVELL, DINS L’AMIGDALA, SON ELS RECOR</a:t>
            </a:r>
            <a:r>
              <a:rPr lang="es-ES" altLang="ca-ES" sz="2800" dirty="0" smtClean="0"/>
              <a:t>D</a:t>
            </a:r>
            <a:r>
              <a:rPr lang="ca-ES" sz="2800" dirty="0" smtClean="0"/>
              <a:t>S SOMÀTICS O CORPORALS.</a:t>
            </a:r>
            <a:endParaRPr lang="ca-ES" sz="2800" dirty="0" smtClean="0"/>
          </a:p>
          <a:p>
            <a:r>
              <a:rPr lang="ca-ES" sz="2800" dirty="0" smtClean="0"/>
              <a:t> I AIXÍ HO HEM DE FER SABER A LES FAMÍLIES I A TOTA LA SOCIETAT.</a:t>
            </a:r>
            <a:endParaRPr lang="ca-ES" sz="2800" dirty="0" smtClean="0"/>
          </a:p>
          <a:p>
            <a:r>
              <a:rPr lang="es-ES" altLang="ca-ES" sz="2800" dirty="0" smtClean="0"/>
              <a:t>I EL MOMENT MÉS TRASCENDENTAL A CUIDAR ÉS EL </a:t>
            </a:r>
            <a:r>
              <a:rPr lang="es-ES" altLang="ca-ES" sz="2800" dirty="0" smtClean="0">
                <a:solidFill>
                  <a:srgbClr val="FF0000"/>
                </a:solidFill>
              </a:rPr>
              <a:t>PROCÉS DE: SEPARACIÓ I ADAPTACIÓ</a:t>
            </a:r>
            <a:endParaRPr lang="ca-ES" sz="2800" dirty="0" smtClean="0"/>
          </a:p>
          <a:p>
            <a:endParaRPr lang="ca-ES" dirty="0"/>
          </a:p>
        </p:txBody>
      </p:sp>
      <p:sp>
        <p:nvSpPr>
          <p:cNvPr id="4" name="Contenidor de peu de pàgina 3"/>
          <p:cNvSpPr>
            <a:spLocks noGrp="1"/>
          </p:cNvSpPr>
          <p:nvPr>
            <p:ph type="ftr" sz="quarter" idx="11"/>
          </p:nvPr>
        </p:nvSpPr>
        <p:spPr>
          <a:xfrm>
            <a:off x="2198370" y="6356350"/>
            <a:ext cx="3821430" cy="365125"/>
          </a:xfrm>
        </p:spPr>
        <p:txBody>
          <a:bodyPr/>
          <a:lstStyle/>
          <a:p>
            <a:endParaRPr lang="es-ES" altLang="pt-BR" dirty="0" smtClean="0">
              <a:sym typeface="+mn-ea"/>
            </a:endParaRPr>
          </a:p>
          <a:p>
            <a:endParaRPr lang="es-ES" altLang="pt-BR" dirty="0" smtClean="0">
              <a:sym typeface="+mn-ea"/>
            </a:endParaRPr>
          </a:p>
          <a:p>
            <a:r>
              <a:rPr lang="es-ES" altLang="pt-BR" dirty="0" smtClean="0">
                <a:sym typeface="+mn-ea"/>
              </a:rPr>
              <a:t>FORMACIÓ INICIAL EN EQUIPS D’ATENCIÓ PRIMERENCA CURS 24-25. PROTOCOL ADAPTACIÓ</a:t>
            </a:r>
            <a:endParaRPr lang="es-ES" dirty="0" smtClean="0"/>
          </a:p>
          <a:p>
            <a:endParaRPr lang="es-ES" dirty="0" smtClean="0"/>
          </a:p>
          <a:p>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3200"/>
              <a:t>L’ADAPTACIÓ DE LA CINDI......</a:t>
            </a:r>
            <a:endParaRPr lang="es-ES" altLang="en-US" sz="3200"/>
          </a:p>
        </p:txBody>
      </p:sp>
      <p:sp>
        <p:nvSpPr>
          <p:cNvPr id="3" name="Marcador de posición de contenido 2"/>
          <p:cNvSpPr>
            <a:spLocks noGrp="1"/>
          </p:cNvSpPr>
          <p:nvPr>
            <p:ph idx="1"/>
          </p:nvPr>
        </p:nvSpPr>
        <p:spPr/>
        <p:txBody>
          <a:bodyPr/>
          <a:p>
            <a:pPr marL="0" indent="0">
              <a:buNone/>
            </a:pPr>
            <a:r>
              <a:rPr lang="es-ES" altLang="en-US"/>
              <a:t>LECTURA A L’EQUIP EDUCATIU I A LES FAMÍLIES (PORTES OBERTES I/O PRIMERA REUNIÓ JUNY):</a:t>
            </a:r>
            <a:endParaRPr lang="es-ES" altLang="en-US"/>
          </a:p>
          <a:p>
            <a:endParaRPr lang="es-ES" altLang="en-US"/>
          </a:p>
          <a:p>
            <a:r>
              <a:rPr lang="es-ES" altLang="en-US"/>
              <a:t>“L’adaptació de la Cindi”. </a:t>
            </a:r>
            <a:r>
              <a:rPr lang="es-ES" altLang="en-US" sz="2000"/>
              <a:t>Rosa Vidiella. Revista Infància gener/febrer 2001</a:t>
            </a:r>
            <a:endParaRPr lang="es-ES" altLang="en-US" sz="2000"/>
          </a:p>
        </p:txBody>
      </p:sp>
      <p:sp>
        <p:nvSpPr>
          <p:cNvPr id="4" name="Marcador de posición de pie de página 3"/>
          <p:cNvSpPr>
            <a:spLocks noGrp="1"/>
          </p:cNvSpPr>
          <p:nvPr>
            <p:ph type="ftr" sz="quarter" idx="11"/>
          </p:nvPr>
        </p:nvSpPr>
        <p:spPr>
          <a:xfrm>
            <a:off x="2199005" y="6356350"/>
            <a:ext cx="3820795" cy="365125"/>
          </a:xfrm>
        </p:spPr>
        <p:txBody>
          <a:bodyPr/>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ca-ES" b="1" dirty="0" smtClean="0">
                <a:sym typeface="+mn-ea"/>
              </a:rPr>
              <a:t>OCTUBRE 24:</a:t>
            </a:r>
            <a:endParaRPr lang="es-ES" altLang="ca-ES" b="1" dirty="0" smtClean="0">
              <a:sym typeface="+mn-ea"/>
            </a:endParaRPr>
          </a:p>
        </p:txBody>
      </p:sp>
      <p:sp>
        <p:nvSpPr>
          <p:cNvPr id="3" name="Marcador de posición de contenido 2"/>
          <p:cNvSpPr>
            <a:spLocks noGrp="1"/>
          </p:cNvSpPr>
          <p:nvPr>
            <p:ph idx="1"/>
          </p:nvPr>
        </p:nvSpPr>
        <p:spPr/>
        <p:txBody>
          <a:bodyPr/>
          <a:p>
            <a:pPr marL="0" indent="0">
              <a:buNone/>
            </a:pPr>
            <a:r>
              <a:rPr lang="es-ES" altLang="ca-ES" b="1" dirty="0" smtClean="0">
                <a:sym typeface="+mn-ea"/>
              </a:rPr>
              <a:t>L’EAP AVALUA AMB L’EQUIP EDUCATIU COM HA ANAT L’ADAPTACIÓ. </a:t>
            </a:r>
            <a:endParaRPr lang="es-ES" altLang="ca-ES" b="1" dirty="0" smtClean="0">
              <a:sym typeface="+mn-ea"/>
            </a:endParaRPr>
          </a:p>
          <a:p>
            <a:r>
              <a:rPr lang="es-ES" altLang="ca-ES" b="1" dirty="0" smtClean="0">
                <a:sym typeface="+mn-ea"/>
              </a:rPr>
              <a:t>PUNTS FORTS I DÈBILS. </a:t>
            </a:r>
            <a:endParaRPr lang="es-ES" altLang="ca-ES" b="1" dirty="0" smtClean="0">
              <a:sym typeface="+mn-ea"/>
            </a:endParaRPr>
          </a:p>
          <a:p>
            <a:r>
              <a:rPr lang="es-ES" altLang="ca-ES" b="1" dirty="0" smtClean="0">
                <a:sym typeface="+mn-ea"/>
              </a:rPr>
              <a:t>REVISIÓ/REELABORACIÓ DEL PROJECTE D’ADAPTACIÓ:</a:t>
            </a:r>
            <a:endParaRPr lang="es-ES" altLang="ca-ES" b="1" dirty="0" smtClean="0">
              <a:sym typeface="+mn-ea"/>
            </a:endParaRPr>
          </a:p>
          <a:p>
            <a:pPr lvl="1"/>
            <a:r>
              <a:rPr lang="es-ES" altLang="en-US"/>
              <a:t>JUSTIFICACIÓ DE </a:t>
            </a:r>
            <a:r>
              <a:rPr lang="es-ES" altLang="en-US" b="1">
                <a:sym typeface="+mn-ea"/>
              </a:rPr>
              <a:t>LA IMPORTÀNCIA DEL VINCLE AFECTIU I EMOCIONAL AMB EL NADÓ.</a:t>
            </a:r>
            <a:endParaRPr lang="es-ES" altLang="en-US" b="1">
              <a:sym typeface="+mn-ea"/>
            </a:endParaRPr>
          </a:p>
          <a:p>
            <a:pPr lvl="1"/>
            <a:r>
              <a:rPr lang="es-ES" altLang="en-US" b="1">
                <a:sym typeface="+mn-ea"/>
              </a:rPr>
              <a:t>Article: “L’adaptació de la Cindi”</a:t>
            </a:r>
            <a:endParaRPr lang="es-ES" altLang="en-US" b="1">
              <a:sym typeface="+mn-ea"/>
            </a:endParaRPr>
          </a:p>
          <a:p>
            <a:pPr lvl="1"/>
            <a:endParaRPr lang="es-ES" altLang="en-US" b="1"/>
          </a:p>
          <a:p>
            <a:pPr lvl="1"/>
            <a:endParaRPr lang="es-ES" altLang="en-US"/>
          </a:p>
        </p:txBody>
      </p:sp>
      <p:sp>
        <p:nvSpPr>
          <p:cNvPr id="4" name="Marcador de posición de pie de página 3"/>
          <p:cNvSpPr>
            <a:spLocks noGrp="1"/>
          </p:cNvSpPr>
          <p:nvPr>
            <p:ph type="ftr" sz="quarter" idx="11"/>
          </p:nvPr>
        </p:nvSpPr>
        <p:spPr/>
        <p:txBody>
          <a:bodyPr/>
          <a:p>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a:p>
          <a:p>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2800"/>
              <a:t>DOCUMENTS I LLIBRES PER PROTOCOL ADAPTACIÓ</a:t>
            </a:r>
            <a:endParaRPr lang="es-ES" altLang="en-US" sz="2800"/>
          </a:p>
        </p:txBody>
      </p:sp>
      <p:sp>
        <p:nvSpPr>
          <p:cNvPr id="3" name="Marcador de posición de contenido 2"/>
          <p:cNvSpPr>
            <a:spLocks noGrp="1"/>
          </p:cNvSpPr>
          <p:nvPr>
            <p:ph idx="1"/>
          </p:nvPr>
        </p:nvSpPr>
        <p:spPr/>
        <p:txBody>
          <a:bodyPr>
            <a:normAutofit fontScale="40000"/>
          </a:bodyPr>
          <a:p>
            <a:pPr fontAlgn="base">
              <a:buNone/>
            </a:pPr>
            <a:r>
              <a:rPr lang="ca-ES" u="sng" dirty="0" smtClean="0">
                <a:sym typeface="+mn-ea"/>
              </a:rPr>
              <a:t>Documents</a:t>
            </a:r>
            <a:r>
              <a:rPr lang="ca-ES" dirty="0" smtClean="0">
                <a:sym typeface="+mn-ea"/>
              </a:rPr>
              <a:t> : </a:t>
            </a:r>
            <a:endParaRPr lang="ca-ES" dirty="0" smtClean="0"/>
          </a:p>
          <a:p>
            <a:pPr fontAlgn="base">
              <a:buFontTx/>
              <a:buChar char="-"/>
            </a:pPr>
            <a:r>
              <a:rPr lang="ca-ES" dirty="0" smtClean="0">
                <a:sym typeface="+mn-ea"/>
              </a:rPr>
              <a:t>Protocol Adaptació </a:t>
            </a:r>
            <a:r>
              <a:rPr lang="ca-ES" dirty="0" err="1" smtClean="0">
                <a:sym typeface="+mn-ea"/>
              </a:rPr>
              <a:t>Escoleta</a:t>
            </a:r>
            <a:r>
              <a:rPr lang="ca-ES" dirty="0" smtClean="0">
                <a:sym typeface="+mn-ea"/>
              </a:rPr>
              <a:t> Indians. Barcelona. </a:t>
            </a:r>
            <a:endParaRPr lang="ca-ES" dirty="0" smtClean="0"/>
          </a:p>
          <a:p>
            <a:pPr fontAlgn="base">
              <a:buFontTx/>
              <a:buChar char="-"/>
            </a:pPr>
            <a:r>
              <a:rPr lang="ca-ES" dirty="0" smtClean="0">
                <a:sym typeface="+mn-ea"/>
              </a:rPr>
              <a:t>L’Adaptació a </a:t>
            </a:r>
            <a:r>
              <a:rPr lang="ca-ES" dirty="0" err="1" smtClean="0">
                <a:sym typeface="+mn-ea"/>
              </a:rPr>
              <a:t>l’EI</a:t>
            </a:r>
            <a:r>
              <a:rPr lang="ca-ES" dirty="0" smtClean="0">
                <a:sym typeface="+mn-ea"/>
              </a:rPr>
              <a:t> Card. Cooperativa Aixa</a:t>
            </a:r>
            <a:r>
              <a:rPr lang="es-ES" altLang="ca-ES" dirty="0" smtClean="0">
                <a:sym typeface="+mn-ea"/>
              </a:rPr>
              <a:t>.</a:t>
            </a:r>
            <a:endParaRPr lang="es-ES" altLang="ca-ES" dirty="0" smtClean="0">
              <a:sym typeface="+mn-ea"/>
            </a:endParaRPr>
          </a:p>
          <a:p>
            <a:pPr fontAlgn="base">
              <a:buFontTx/>
              <a:buChar char="-"/>
            </a:pPr>
            <a:r>
              <a:rPr lang="es-ES" altLang="ca-ES" dirty="0" smtClean="0">
                <a:sym typeface="+mn-ea"/>
              </a:rPr>
              <a:t>L’Adaptació i la Coordinació a l’educació Infantil. Dos cicles, una sola etapa. EAP SECTOR Manacor-Campos.</a:t>
            </a:r>
            <a:endParaRPr lang="ca-ES" dirty="0" smtClean="0"/>
          </a:p>
          <a:p>
            <a:pPr fontAlgn="base">
              <a:buNone/>
            </a:pPr>
            <a:endParaRPr lang="ca-ES" u="sng" dirty="0" smtClean="0">
              <a:sym typeface="+mn-ea"/>
            </a:endParaRPr>
          </a:p>
          <a:p>
            <a:pPr fontAlgn="base">
              <a:buNone/>
            </a:pPr>
            <a:r>
              <a:rPr lang="ca-ES" u="sng" dirty="0" smtClean="0">
                <a:sym typeface="+mn-ea"/>
              </a:rPr>
              <a:t>Bibliografia</a:t>
            </a:r>
            <a:r>
              <a:rPr lang="ca-ES" dirty="0" smtClean="0">
                <a:sym typeface="+mn-ea"/>
              </a:rPr>
              <a:t> per preparar la reunió amb les </a:t>
            </a:r>
            <a:r>
              <a:rPr lang="es-ES" altLang="ca-ES" dirty="0" smtClean="0">
                <a:sym typeface="+mn-ea"/>
              </a:rPr>
              <a:t>educadores i les </a:t>
            </a:r>
            <a:r>
              <a:rPr lang="ca-ES" dirty="0" smtClean="0">
                <a:sym typeface="+mn-ea"/>
              </a:rPr>
              <a:t>famílies:</a:t>
            </a:r>
            <a:endParaRPr lang="ca-ES" dirty="0" smtClean="0">
              <a:sym typeface="+mn-ea"/>
            </a:endParaRPr>
          </a:p>
          <a:p>
            <a:pPr fontAlgn="base">
              <a:buFont typeface="Wingdings" panose="05000000000000000000" charset="0"/>
              <a:buChar char="§"/>
            </a:pPr>
            <a:r>
              <a:rPr lang="ca-ES" dirty="0" smtClean="0">
                <a:sym typeface="+mn-ea"/>
              </a:rPr>
              <a:t>ALPI, LAURA i </a:t>
            </a:r>
            <a:r>
              <a:rPr lang="ca-ES" dirty="0" err="1" smtClean="0">
                <a:sym typeface="+mn-ea"/>
              </a:rPr>
              <a:t>otras</a:t>
            </a:r>
            <a:r>
              <a:rPr lang="ca-ES" dirty="0" smtClean="0">
                <a:sym typeface="+mn-ea"/>
              </a:rPr>
              <a:t> (2003): La </a:t>
            </a:r>
            <a:r>
              <a:rPr lang="ca-ES" dirty="0" err="1" smtClean="0">
                <a:sym typeface="+mn-ea"/>
              </a:rPr>
              <a:t>adaptación</a:t>
            </a:r>
            <a:r>
              <a:rPr lang="ca-ES" dirty="0" smtClean="0">
                <a:sym typeface="+mn-ea"/>
              </a:rPr>
              <a:t> a la </a:t>
            </a:r>
            <a:r>
              <a:rPr lang="ca-ES" dirty="0" err="1" smtClean="0">
                <a:sym typeface="+mn-ea"/>
              </a:rPr>
              <a:t>escuela</a:t>
            </a:r>
            <a:r>
              <a:rPr lang="ca-ES" dirty="0" smtClean="0">
                <a:sym typeface="+mn-ea"/>
              </a:rPr>
              <a:t> infantil (cap. 2: </a:t>
            </a:r>
            <a:r>
              <a:rPr lang="ca-ES" i="1" dirty="0" err="1" smtClean="0">
                <a:sym typeface="+mn-ea"/>
              </a:rPr>
              <a:t>Función</a:t>
            </a:r>
            <a:r>
              <a:rPr lang="ca-ES" i="1" dirty="0" smtClean="0">
                <a:sym typeface="+mn-ea"/>
              </a:rPr>
              <a:t> de la </a:t>
            </a:r>
            <a:r>
              <a:rPr lang="ca-ES" i="1" dirty="0" err="1" smtClean="0">
                <a:sym typeface="+mn-ea"/>
              </a:rPr>
              <a:t>escuela</a:t>
            </a:r>
            <a:r>
              <a:rPr lang="ca-ES" i="1" dirty="0" smtClean="0">
                <a:sym typeface="+mn-ea"/>
              </a:rPr>
              <a:t> infantil en el </a:t>
            </a:r>
            <a:r>
              <a:rPr lang="ca-ES" i="1" dirty="0" err="1" smtClean="0">
                <a:sym typeface="+mn-ea"/>
              </a:rPr>
              <a:t>proceso</a:t>
            </a:r>
            <a:r>
              <a:rPr lang="ca-ES" i="1" dirty="0" smtClean="0">
                <a:sym typeface="+mn-ea"/>
              </a:rPr>
              <a:t> de </a:t>
            </a:r>
            <a:r>
              <a:rPr lang="ca-ES" i="1" dirty="0" err="1" smtClean="0">
                <a:sym typeface="+mn-ea"/>
              </a:rPr>
              <a:t>construcción</a:t>
            </a:r>
            <a:r>
              <a:rPr lang="ca-ES" i="1" dirty="0" smtClean="0">
                <a:sym typeface="+mn-ea"/>
              </a:rPr>
              <a:t> de los </a:t>
            </a:r>
            <a:r>
              <a:rPr lang="ca-ES" i="1" dirty="0" err="1" smtClean="0">
                <a:sym typeface="+mn-ea"/>
              </a:rPr>
              <a:t>vínculos</a:t>
            </a:r>
            <a:r>
              <a:rPr lang="ca-ES" i="1" dirty="0" smtClean="0">
                <a:sym typeface="+mn-ea"/>
              </a:rPr>
              <a:t>”). </a:t>
            </a:r>
            <a:r>
              <a:rPr lang="ca-ES" dirty="0" smtClean="0">
                <a:sym typeface="+mn-ea"/>
              </a:rPr>
              <a:t>Ed. </a:t>
            </a:r>
            <a:r>
              <a:rPr lang="ca-ES" dirty="0" err="1" smtClean="0">
                <a:sym typeface="+mn-ea"/>
              </a:rPr>
              <a:t>Narcea</a:t>
            </a:r>
            <a:r>
              <a:rPr lang="es-ES" altLang="ca-ES" dirty="0" err="1" smtClean="0">
                <a:sym typeface="+mn-ea"/>
              </a:rPr>
              <a:t>. (RESUM)</a:t>
            </a:r>
            <a:endParaRPr lang="ca-ES" dirty="0" smtClean="0"/>
          </a:p>
          <a:p>
            <a:pPr fontAlgn="base">
              <a:buFont typeface="Wingdings" panose="05000000000000000000" pitchFamily="2" charset="2"/>
              <a:buChar char="§"/>
            </a:pPr>
            <a:r>
              <a:rPr lang="ca-ES" dirty="0" smtClean="0">
                <a:sym typeface="+mn-ea"/>
              </a:rPr>
              <a:t>BALABAN, NANCY (2003): </a:t>
            </a:r>
            <a:r>
              <a:rPr lang="ca-ES" dirty="0" err="1" smtClean="0">
                <a:sym typeface="+mn-ea"/>
              </a:rPr>
              <a:t>Niños</a:t>
            </a:r>
            <a:r>
              <a:rPr lang="ca-ES" dirty="0" smtClean="0">
                <a:sym typeface="+mn-ea"/>
              </a:rPr>
              <a:t> </a:t>
            </a:r>
            <a:r>
              <a:rPr lang="ca-ES" dirty="0" err="1" smtClean="0">
                <a:sym typeface="+mn-ea"/>
              </a:rPr>
              <a:t>apegados</a:t>
            </a:r>
            <a:r>
              <a:rPr lang="ca-ES" dirty="0" smtClean="0">
                <a:sym typeface="+mn-ea"/>
              </a:rPr>
              <a:t>, </a:t>
            </a:r>
            <a:r>
              <a:rPr lang="ca-ES" dirty="0" err="1" smtClean="0">
                <a:sym typeface="+mn-ea"/>
              </a:rPr>
              <a:t>niños</a:t>
            </a:r>
            <a:r>
              <a:rPr lang="ca-ES" dirty="0" smtClean="0">
                <a:sym typeface="+mn-ea"/>
              </a:rPr>
              <a:t> </a:t>
            </a:r>
            <a:r>
              <a:rPr lang="ca-ES" dirty="0" err="1" smtClean="0">
                <a:sym typeface="+mn-ea"/>
              </a:rPr>
              <a:t>independientes</a:t>
            </a:r>
            <a:r>
              <a:rPr lang="ca-ES" dirty="0" smtClean="0">
                <a:sym typeface="+mn-ea"/>
              </a:rPr>
              <a:t>. Ed. </a:t>
            </a:r>
            <a:r>
              <a:rPr lang="ca-ES" dirty="0" err="1" smtClean="0">
                <a:sym typeface="+mn-ea"/>
              </a:rPr>
              <a:t>Narcea</a:t>
            </a:r>
            <a:endParaRPr lang="ca-ES" dirty="0" smtClean="0"/>
          </a:p>
          <a:p>
            <a:pPr fontAlgn="base">
              <a:buFont typeface="Wingdings" panose="05000000000000000000" pitchFamily="2" charset="2"/>
              <a:buChar char="§"/>
            </a:pPr>
            <a:r>
              <a:rPr lang="ca-ES" dirty="0" smtClean="0">
                <a:sym typeface="+mn-ea"/>
              </a:rPr>
              <a:t>SPINELLI LARRATEA (</a:t>
            </a:r>
            <a:r>
              <a:rPr lang="ca-ES" dirty="0" err="1" smtClean="0">
                <a:sym typeface="+mn-ea"/>
              </a:rPr>
              <a:t>coord</a:t>
            </a:r>
            <a:r>
              <a:rPr lang="ca-ES" dirty="0" smtClean="0">
                <a:sym typeface="+mn-ea"/>
              </a:rPr>
              <a:t>. i </a:t>
            </a:r>
            <a:r>
              <a:rPr lang="ca-ES" dirty="0" err="1" smtClean="0">
                <a:sym typeface="+mn-ea"/>
              </a:rPr>
              <a:t>otras</a:t>
            </a:r>
            <a:r>
              <a:rPr lang="ca-ES" dirty="0" smtClean="0">
                <a:sym typeface="+mn-ea"/>
              </a:rPr>
              <a:t>) (20209: La presencia invisible. El trauma en </a:t>
            </a:r>
            <a:r>
              <a:rPr lang="ca-ES" dirty="0" err="1" smtClean="0">
                <a:sym typeface="+mn-ea"/>
              </a:rPr>
              <a:t>nuestra</a:t>
            </a:r>
            <a:r>
              <a:rPr lang="ca-ES" dirty="0" smtClean="0">
                <a:sym typeface="+mn-ea"/>
              </a:rPr>
              <a:t> vida. (Capítol 4: Apego) Ed. FIN DE SIGLO.</a:t>
            </a:r>
            <a:r>
              <a:rPr lang="es-ES" altLang="ca-ES" dirty="0" smtClean="0">
                <a:sym typeface="+mn-ea"/>
              </a:rPr>
              <a:t> (RESUM)</a:t>
            </a:r>
            <a:endParaRPr lang="ca-ES" dirty="0" smtClean="0"/>
          </a:p>
          <a:p>
            <a:pPr fontAlgn="base">
              <a:buNone/>
            </a:pPr>
            <a:r>
              <a:rPr lang="es-ES" altLang="ca-ES" dirty="0"/>
              <a:t>ARTICLES:</a:t>
            </a:r>
            <a:endParaRPr lang="ca-ES" dirty="0"/>
          </a:p>
          <a:p>
            <a:pPr fontAlgn="base"/>
            <a:r>
              <a:rPr lang="es-ES" altLang="ca-ES" i="1" dirty="0" smtClean="0"/>
              <a:t>“Què necessiten les famílies amb infants de 0  a 3 anys” </a:t>
            </a:r>
            <a:r>
              <a:rPr lang="es-ES" altLang="ca-ES" dirty="0" smtClean="0"/>
              <a:t>. Vicenç de Febrer i Laura Torrabadella. </a:t>
            </a:r>
            <a:r>
              <a:rPr lang="es-ES" altLang="en-US">
                <a:sym typeface="+mn-ea"/>
              </a:rPr>
              <a:t> Professors del Màster </a:t>
            </a:r>
            <a:r>
              <a:rPr lang="es-ES" altLang="en-US" i="1">
                <a:sym typeface="+mn-ea"/>
              </a:rPr>
              <a:t>Criança 0-3 i acompanyament a les famílies en xerxa de la U.B. </a:t>
            </a:r>
            <a:r>
              <a:rPr lang="es-ES" altLang="en-US">
                <a:solidFill>
                  <a:srgbClr val="FF0000"/>
                </a:solidFill>
                <a:sym typeface="+mn-ea"/>
              </a:rPr>
              <a:t>www.masterpetitainfancia.cat</a:t>
            </a:r>
            <a:endParaRPr lang="es-ES" altLang="en-US"/>
          </a:p>
          <a:p>
            <a:pPr fontAlgn="base"/>
            <a:r>
              <a:rPr lang="es-ES" altLang="ca-ES" dirty="0" smtClean="0"/>
              <a:t>Manifest: la cura de la petita infància: per unes polítiques públiques de suport a les famílies 0-3. </a:t>
            </a:r>
            <a:r>
              <a:rPr lang="es-ES" altLang="ca-ES" b="1" dirty="0" smtClean="0"/>
              <a:t>ES POT SIGNAR.</a:t>
            </a:r>
            <a:endParaRPr lang="es-ES" altLang="ca-ES" b="1" dirty="0" smtClean="0"/>
          </a:p>
          <a:p>
            <a:pPr fontAlgn="base"/>
            <a:r>
              <a:rPr lang="es-ES" altLang="ca-ES" dirty="0" smtClean="0"/>
              <a:t>“Sobre el procés d’adaptació”. Vicenç de Febrer. GUIX D’INFANTIL num 59</a:t>
            </a:r>
            <a:endParaRPr lang="es-ES" altLang="ca-ES" dirty="0" smtClean="0"/>
          </a:p>
          <a:p>
            <a:pPr fontAlgn="base"/>
            <a:r>
              <a:rPr lang="es-ES" altLang="ca-ES" dirty="0" smtClean="0"/>
              <a:t>Comencem l’escola bressol. L’adaptació a la primera separació. Vicenç de Febrer. Viure en família num.</a:t>
            </a:r>
            <a:endParaRPr lang="ca-ES" dirty="0" smtClean="0"/>
          </a:p>
          <a:p>
            <a:endParaRPr lang="es-ES" altLang="ca-ES" sz="3335" dirty="0" smtClean="0">
              <a:sym typeface="+mn-ea"/>
            </a:endParaRPr>
          </a:p>
        </p:txBody>
      </p:sp>
      <p:sp>
        <p:nvSpPr>
          <p:cNvPr id="4" name="Marcador de posición de pie de página 3"/>
          <p:cNvSpPr>
            <a:spLocks noGrp="1"/>
          </p:cNvSpPr>
          <p:nvPr>
            <p:ph type="ftr" sz="quarter" idx="11"/>
          </p:nvPr>
        </p:nvSpPr>
        <p:spPr>
          <a:xfrm>
            <a:off x="2668905" y="6356350"/>
            <a:ext cx="3350895" cy="365125"/>
          </a:xfrm>
        </p:spPr>
        <p:txBody>
          <a:bodyPr/>
          <a:p>
            <a:r>
              <a:rPr lang="es-ES" altLang="pt-BR" dirty="0" smtClean="0"/>
              <a:t> </a:t>
            </a:r>
            <a:endParaRPr lang="es-ES" dirty="0"/>
          </a:p>
        </p:txBody>
      </p:sp>
      <p:sp>
        <p:nvSpPr>
          <p:cNvPr id="5" name="Cuadro de texto 4"/>
          <p:cNvSpPr txBox="1"/>
          <p:nvPr/>
        </p:nvSpPr>
        <p:spPr>
          <a:xfrm>
            <a:off x="2400300" y="6219825"/>
            <a:ext cx="3568700" cy="692150"/>
          </a:xfrm>
          <a:prstGeom prst="rect">
            <a:avLst/>
          </a:prstGeom>
          <a:noFill/>
        </p:spPr>
        <p:txBody>
          <a:bodyPr wrap="square" rtlCol="0">
            <a:noAutofit/>
          </a:bodyPr>
          <a:p>
            <a:endParaRPr lang="es-ES" altLang="pt-BR" dirty="0" smtClean="0"/>
          </a:p>
          <a:p>
            <a:endParaRPr lang="es-ES"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r>
              <a:rPr lang="ca-ES" sz="2200" b="1" dirty="0" smtClean="0"/>
              <a:t> “LA PRESENCIA INVISIBLE. EL TRAUMA EN NUESTRA VIDA” (2020)</a:t>
            </a:r>
            <a:br>
              <a:rPr lang="ca-ES" sz="2200" dirty="0" smtClean="0"/>
            </a:br>
            <a:r>
              <a:rPr lang="ca-ES" sz="2200" b="1" dirty="0" smtClean="0"/>
              <a:t>Ivonne </a:t>
            </a:r>
            <a:r>
              <a:rPr lang="ca-ES" sz="2200" b="1" dirty="0" err="1" smtClean="0"/>
              <a:t>Spinelli</a:t>
            </a:r>
            <a:r>
              <a:rPr lang="ca-ES" sz="2200" b="1" dirty="0" smtClean="0"/>
              <a:t> </a:t>
            </a:r>
            <a:r>
              <a:rPr lang="ca-ES" sz="2200" b="1" dirty="0" err="1" smtClean="0"/>
              <a:t>Larratea</a:t>
            </a:r>
            <a:r>
              <a:rPr lang="ca-ES" sz="2200" b="1" dirty="0" smtClean="0"/>
              <a:t> (coordinadora)  i </a:t>
            </a:r>
            <a:r>
              <a:rPr lang="ca-ES" sz="2200" b="1" dirty="0" err="1" smtClean="0"/>
              <a:t>otras</a:t>
            </a:r>
            <a:br>
              <a:rPr lang="ca-ES" sz="2200" dirty="0" smtClean="0"/>
            </a:br>
            <a:r>
              <a:rPr lang="ca-ES" sz="2200" b="1" dirty="0" smtClean="0"/>
              <a:t>Capítol 4: APEGO (LIC. </a:t>
            </a:r>
            <a:r>
              <a:rPr lang="ca-ES" sz="2200" b="1" dirty="0" err="1" smtClean="0"/>
              <a:t>Mariel</a:t>
            </a:r>
            <a:r>
              <a:rPr lang="ca-ES" sz="2200" b="1" dirty="0" smtClean="0"/>
              <a:t> </a:t>
            </a:r>
            <a:r>
              <a:rPr lang="ca-ES" sz="2200" b="1" dirty="0" err="1" smtClean="0"/>
              <a:t>Mazur</a:t>
            </a:r>
            <a:r>
              <a:rPr lang="ca-ES" sz="2200" b="1" dirty="0" smtClean="0"/>
              <a:t>)</a:t>
            </a:r>
            <a:br>
              <a:rPr lang="ca-ES" sz="2400" dirty="0" smtClean="0"/>
            </a:br>
            <a:endParaRPr lang="ca-ES" sz="2400" dirty="0"/>
          </a:p>
        </p:txBody>
      </p:sp>
      <p:sp>
        <p:nvSpPr>
          <p:cNvPr id="3" name="Contenidor de contingut 2"/>
          <p:cNvSpPr>
            <a:spLocks noGrp="1"/>
          </p:cNvSpPr>
          <p:nvPr>
            <p:ph idx="1"/>
          </p:nvPr>
        </p:nvSpPr>
        <p:spPr/>
        <p:txBody>
          <a:bodyPr>
            <a:normAutofit fontScale="55000" lnSpcReduction="20000"/>
          </a:bodyPr>
          <a:lstStyle/>
          <a:p>
            <a:pPr>
              <a:buNone/>
            </a:pPr>
            <a:r>
              <a:rPr lang="ca-ES" i="1" dirty="0" smtClean="0"/>
              <a:t>“QUE SIGNIFICA VINCULARSE?. Una mirada integradora</a:t>
            </a:r>
            <a:endParaRPr lang="ca-ES" i="1" dirty="0" smtClean="0"/>
          </a:p>
          <a:p>
            <a:pPr lvl="0"/>
            <a:r>
              <a:rPr lang="ca-ES" i="1" dirty="0" err="1" smtClean="0"/>
              <a:t>Vincularse</a:t>
            </a:r>
            <a:r>
              <a:rPr lang="ca-ES" i="1" dirty="0" smtClean="0"/>
              <a:t> es de alguna forma programar </a:t>
            </a:r>
            <a:r>
              <a:rPr lang="ca-ES" i="1" dirty="0" err="1" smtClean="0"/>
              <a:t>nuestro</a:t>
            </a:r>
            <a:r>
              <a:rPr lang="ca-ES" i="1" dirty="0" smtClean="0"/>
              <a:t> </a:t>
            </a:r>
            <a:r>
              <a:rPr lang="ca-ES" i="1" dirty="0" err="1" smtClean="0"/>
              <a:t>cerebro</a:t>
            </a:r>
            <a:r>
              <a:rPr lang="ca-ES" i="1" dirty="0" smtClean="0"/>
              <a:t> para que </a:t>
            </a:r>
            <a:r>
              <a:rPr lang="ca-ES" i="1" dirty="0" err="1" smtClean="0"/>
              <a:t>busque</a:t>
            </a:r>
            <a:r>
              <a:rPr lang="ca-ES" i="1" dirty="0" smtClean="0"/>
              <a:t> </a:t>
            </a:r>
            <a:r>
              <a:rPr lang="ca-ES" i="1" dirty="0" err="1" smtClean="0"/>
              <a:t>apoyarse</a:t>
            </a:r>
            <a:r>
              <a:rPr lang="ca-ES" i="1" dirty="0" smtClean="0"/>
              <a:t> en el </a:t>
            </a:r>
            <a:r>
              <a:rPr lang="ca-ES" i="1" dirty="0" err="1" smtClean="0"/>
              <a:t>otro</a:t>
            </a:r>
            <a:r>
              <a:rPr lang="ca-ES" i="1" dirty="0" smtClean="0"/>
              <a:t> y encontrar </a:t>
            </a:r>
            <a:r>
              <a:rPr lang="ca-ES" i="1" dirty="0" err="1" smtClean="0"/>
              <a:t>proximidad</a:t>
            </a:r>
            <a:r>
              <a:rPr lang="ca-ES" i="1" dirty="0" smtClean="0"/>
              <a:t>, </a:t>
            </a:r>
            <a:r>
              <a:rPr lang="ca-ES" i="1" dirty="0" err="1" smtClean="0"/>
              <a:t>tanto</a:t>
            </a:r>
            <a:r>
              <a:rPr lang="ca-ES" i="1" dirty="0" smtClean="0"/>
              <a:t> física como emocional.</a:t>
            </a:r>
            <a:endParaRPr lang="ca-ES" i="1" dirty="0" smtClean="0"/>
          </a:p>
          <a:p>
            <a:pPr lvl="0"/>
            <a:r>
              <a:rPr lang="ca-ES" i="1" dirty="0" smtClean="0"/>
              <a:t>El APEGO NO ES UNA OPCIÓN</a:t>
            </a:r>
            <a:endParaRPr lang="ca-ES" i="1" dirty="0" smtClean="0"/>
          </a:p>
          <a:p>
            <a:pPr lvl="0"/>
            <a:r>
              <a:rPr lang="ca-ES" i="1" dirty="0" smtClean="0"/>
              <a:t>ES una </a:t>
            </a:r>
            <a:r>
              <a:rPr lang="ca-ES" i="1" dirty="0" err="1" smtClean="0"/>
              <a:t>condición</a:t>
            </a:r>
            <a:r>
              <a:rPr lang="ca-ES" i="1" dirty="0" smtClean="0"/>
              <a:t> UNIVERSAL Y BIOLÓGICA, una </a:t>
            </a:r>
            <a:r>
              <a:rPr lang="ca-ES" i="1" dirty="0" err="1" smtClean="0"/>
              <a:t>tendencia</a:t>
            </a:r>
            <a:r>
              <a:rPr lang="ca-ES" i="1" dirty="0" smtClean="0"/>
              <a:t> INNATA a </a:t>
            </a:r>
            <a:r>
              <a:rPr lang="ca-ES" i="1" dirty="0" err="1" smtClean="0"/>
              <a:t>vincularnos</a:t>
            </a:r>
            <a:r>
              <a:rPr lang="ca-ES" i="1" dirty="0" smtClean="0"/>
              <a:t>”.</a:t>
            </a:r>
            <a:endParaRPr lang="ca-ES" i="1" dirty="0" smtClean="0"/>
          </a:p>
          <a:p>
            <a:pPr>
              <a:buNone/>
            </a:pPr>
            <a:endParaRPr lang="ca-ES" dirty="0" smtClean="0"/>
          </a:p>
          <a:p>
            <a:pPr>
              <a:buNone/>
            </a:pPr>
            <a:r>
              <a:rPr lang="ca-ES" dirty="0" smtClean="0"/>
              <a:t>Els estudis damunt </a:t>
            </a:r>
            <a:r>
              <a:rPr lang="ca-ES" dirty="0" err="1" smtClean="0"/>
              <a:t>s’apego</a:t>
            </a:r>
            <a:r>
              <a:rPr lang="ca-ES" dirty="0" smtClean="0"/>
              <a:t> adult ens fan moltes aportacions:</a:t>
            </a:r>
            <a:endParaRPr lang="ca-ES" dirty="0" smtClean="0"/>
          </a:p>
          <a:p>
            <a:pPr lvl="0"/>
            <a:r>
              <a:rPr lang="ca-ES" dirty="0" smtClean="0"/>
              <a:t>La influència de l’apego en l’elecció de parella.</a:t>
            </a:r>
            <a:endParaRPr lang="ca-ES" dirty="0" smtClean="0"/>
          </a:p>
          <a:p>
            <a:pPr lvl="0"/>
            <a:r>
              <a:rPr lang="ca-ES" dirty="0" smtClean="0"/>
              <a:t>La forma com ens </a:t>
            </a:r>
            <a:r>
              <a:rPr lang="ca-ES" dirty="0" err="1" smtClean="0"/>
              <a:t>relacionam</a:t>
            </a:r>
            <a:endParaRPr lang="ca-ES" dirty="0" smtClean="0"/>
          </a:p>
          <a:p>
            <a:pPr lvl="0"/>
            <a:r>
              <a:rPr lang="ca-ES" dirty="0" smtClean="0"/>
              <a:t>La satisfacció laboral</a:t>
            </a:r>
            <a:endParaRPr lang="ca-ES" dirty="0" smtClean="0"/>
          </a:p>
          <a:p>
            <a:pPr lvl="0"/>
            <a:r>
              <a:rPr lang="ca-ES" dirty="0" smtClean="0"/>
              <a:t>La vulnerabilitat a l’estrès</a:t>
            </a:r>
            <a:endParaRPr lang="ca-ES" dirty="0" smtClean="0"/>
          </a:p>
          <a:p>
            <a:pPr lvl="0"/>
            <a:r>
              <a:rPr lang="ca-ES" dirty="0" smtClean="0"/>
              <a:t>La salut física i emocional.</a:t>
            </a:r>
            <a:endParaRPr lang="ca-ES" dirty="0" smtClean="0"/>
          </a:p>
          <a:p>
            <a:pPr>
              <a:buNone/>
            </a:pPr>
            <a:r>
              <a:rPr lang="ca-ES" dirty="0" smtClean="0"/>
              <a:t> </a:t>
            </a:r>
            <a:endParaRPr lang="ca-ES" dirty="0" smtClean="0"/>
          </a:p>
          <a:p>
            <a:pPr>
              <a:buNone/>
            </a:pPr>
            <a:r>
              <a:rPr lang="ca-ES" dirty="0" smtClean="0"/>
              <a:t>Por tant és un factor importantíssim a l’origen de varis trastorns físics, emocionals i socials, essent CRUCIAL a la nostra vida diària.</a:t>
            </a:r>
            <a:endParaRPr lang="ca-ES" dirty="0" smtClean="0"/>
          </a:p>
          <a:p>
            <a:endParaRPr lang="ca-ES" dirty="0"/>
          </a:p>
        </p:txBody>
      </p:sp>
      <p:sp>
        <p:nvSpPr>
          <p:cNvPr id="6" name="Cuadro de texto 5"/>
          <p:cNvSpPr txBox="1"/>
          <p:nvPr/>
        </p:nvSpPr>
        <p:spPr>
          <a:xfrm>
            <a:off x="2092960" y="6056630"/>
            <a:ext cx="4684395" cy="368300"/>
          </a:xfrm>
          <a:prstGeom prst="rect">
            <a:avLst/>
          </a:prstGeom>
          <a:noFill/>
        </p:spPr>
        <p:txBody>
          <a:bodyPr wrap="square" rtlCol="0">
            <a:spAutoFit/>
          </a:bodyPr>
          <a:p>
            <a:r>
              <a:rPr lang="es-ES" dirty="0" smtClean="0">
                <a:sym typeface="+mn-ea"/>
              </a:rPr>
              <a:t> </a:t>
            </a:r>
            <a:endParaRPr lang="es-ES"/>
          </a:p>
        </p:txBody>
      </p:sp>
      <p:sp>
        <p:nvSpPr>
          <p:cNvPr id="7" name="Cuadro de texto 6"/>
          <p:cNvSpPr txBox="1"/>
          <p:nvPr/>
        </p:nvSpPr>
        <p:spPr>
          <a:xfrm>
            <a:off x="2219960" y="6183630"/>
            <a:ext cx="4684395" cy="460375"/>
          </a:xfrm>
          <a:prstGeom prst="rect">
            <a:avLst/>
          </a:prstGeom>
          <a:noFill/>
        </p:spPr>
        <p:txBody>
          <a:bodyPr wrap="square" rtlCol="0">
            <a:spAutoFit/>
          </a:bodyPr>
          <a:p>
            <a:r>
              <a:rPr lang="es-ES" altLang="pt-BR" sz="1200" dirty="0" smtClean="0">
                <a:sym typeface="+mn-ea"/>
              </a:rPr>
              <a:t>FORMACIÓ INICIAL EN EQUIPS D’ATENCIÓ PRIMERENCA CURS 24-25</a:t>
            </a:r>
            <a:endParaRPr lang="es-ES" altLang="pt-BR" sz="1200" dirty="0" smtClean="0"/>
          </a:p>
          <a:p>
            <a:r>
              <a:rPr lang="es-ES" altLang="pt-BR" sz="1200" dirty="0" smtClean="0">
                <a:sym typeface="+mn-ea"/>
              </a:rPr>
              <a:t>                              PROTOCOL D’ADAPTACIÓ</a:t>
            </a:r>
            <a:endParaRPr lang="es-ES" sz="12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br>
              <a:rPr lang="ca-ES" dirty="0" smtClean="0"/>
            </a:br>
            <a:r>
              <a:rPr lang="ca-ES" sz="3600" dirty="0" smtClean="0">
                <a:solidFill>
                  <a:schemeClr val="tx2">
                    <a:lumMod val="60000"/>
                    <a:lumOff val="40000"/>
                  </a:schemeClr>
                </a:solidFill>
              </a:rPr>
              <a:t>QUE ÉS EL VINCLE D’AFERRAMENT? </a:t>
            </a:r>
            <a:br>
              <a:rPr lang="ca-ES" sz="3600" dirty="0" smtClean="0">
                <a:solidFill>
                  <a:schemeClr val="tx2">
                    <a:lumMod val="60000"/>
                    <a:lumOff val="40000"/>
                  </a:schemeClr>
                </a:solidFill>
              </a:rPr>
            </a:br>
            <a:r>
              <a:rPr lang="ca-ES" sz="1800" b="1" dirty="0" smtClean="0"/>
              <a:t>BOWLBY, </a:t>
            </a:r>
            <a:r>
              <a:rPr lang="ca-ES" sz="1800" b="1" dirty="0" err="1" smtClean="0"/>
              <a:t>Ainsworth</a:t>
            </a:r>
            <a:r>
              <a:rPr lang="ca-ES" sz="1800" b="1" dirty="0" smtClean="0"/>
              <a:t>, </a:t>
            </a:r>
            <a:r>
              <a:rPr lang="ca-ES" sz="1800" b="1" dirty="0" err="1" smtClean="0"/>
              <a:t>Piaget</a:t>
            </a:r>
            <a:r>
              <a:rPr lang="ca-ES" sz="1800" b="1" dirty="0" smtClean="0"/>
              <a:t>, </a:t>
            </a:r>
            <a:r>
              <a:rPr lang="ca-ES" sz="1800" b="1" dirty="0" err="1" smtClean="0"/>
              <a:t>Erikson</a:t>
            </a:r>
            <a:r>
              <a:rPr lang="ca-ES" sz="1800" b="1" dirty="0" smtClean="0"/>
              <a:t>, </a:t>
            </a:r>
            <a:r>
              <a:rPr lang="ca-ES" sz="1800" b="1" dirty="0" err="1" smtClean="0"/>
              <a:t>Dolto</a:t>
            </a:r>
            <a:r>
              <a:rPr lang="ca-ES" sz="1800" b="1" dirty="0" smtClean="0"/>
              <a:t>...</a:t>
            </a:r>
            <a:br>
              <a:rPr lang="ca-ES" dirty="0" smtClean="0"/>
            </a:br>
            <a:r>
              <a:rPr lang="ca-ES" dirty="0" smtClean="0"/>
              <a:t> </a:t>
            </a:r>
            <a:endParaRPr lang="ca-ES" dirty="0"/>
          </a:p>
        </p:txBody>
      </p:sp>
      <p:sp>
        <p:nvSpPr>
          <p:cNvPr id="3" name="Contenidor de contingut 2"/>
          <p:cNvSpPr>
            <a:spLocks noGrp="1"/>
          </p:cNvSpPr>
          <p:nvPr>
            <p:ph idx="1"/>
          </p:nvPr>
        </p:nvSpPr>
        <p:spPr/>
        <p:txBody>
          <a:bodyPr>
            <a:normAutofit/>
          </a:bodyPr>
          <a:lstStyle/>
          <a:p>
            <a:pPr fontAlgn="base"/>
            <a:r>
              <a:rPr lang="ca-ES" sz="2400" dirty="0" smtClean="0"/>
              <a:t>Les cries humanes venen al món amb la necessitat innata d’aferrament.</a:t>
            </a:r>
            <a:endParaRPr lang="ca-ES" sz="2400" dirty="0" smtClean="0"/>
          </a:p>
          <a:p>
            <a:pPr fontAlgn="base"/>
            <a:r>
              <a:rPr lang="ca-ES" sz="2400" dirty="0" smtClean="0"/>
              <a:t>Les cries humanes mostren des del moment de néixer, i fins i tot abans, una predisposició a orientar-se cap a figures que els parlin, cantin, riguin, es moguin de forma expressiva i, sobretot, els bressolin, agafin en braços, acaronin i tinguin el poder de calmar-los quan es </a:t>
            </a:r>
            <a:r>
              <a:rPr lang="ca-ES" sz="2400" dirty="0" err="1" smtClean="0"/>
              <a:t>desregulen</a:t>
            </a:r>
            <a:r>
              <a:rPr lang="ca-ES" sz="2400" dirty="0" smtClean="0"/>
              <a:t> i ploren.</a:t>
            </a:r>
            <a:endParaRPr lang="ca-ES" sz="2400" dirty="0" smtClean="0"/>
          </a:p>
          <a:p>
            <a:pPr fontAlgn="base"/>
            <a:r>
              <a:rPr lang="ca-ES" sz="2400" dirty="0" smtClean="0"/>
              <a:t>Aviat </a:t>
            </a:r>
            <a:r>
              <a:rPr lang="ca-ES" sz="2400" dirty="0" err="1" smtClean="0"/>
              <a:t>l’infant</a:t>
            </a:r>
            <a:r>
              <a:rPr lang="ca-ES" sz="2400" dirty="0" smtClean="0"/>
              <a:t> aprendrà a discriminar les figures que li proporcionen la sensació continuada de sentir-se segur i protegit al seu costat o als seus braços i s’anirà aferrant a elles.</a:t>
            </a:r>
            <a:endParaRPr lang="ca-ES" sz="2400" dirty="0" smtClean="0"/>
          </a:p>
          <a:p>
            <a:endParaRPr lang="ca-ES" dirty="0"/>
          </a:p>
        </p:txBody>
      </p:sp>
      <p:sp>
        <p:nvSpPr>
          <p:cNvPr id="4" name="Contenidor de peu de pàgina 3"/>
          <p:cNvSpPr>
            <a:spLocks noGrp="1"/>
          </p:cNvSpPr>
          <p:nvPr>
            <p:ph type="ftr" sz="quarter" idx="11"/>
          </p:nvPr>
        </p:nvSpPr>
        <p:spPr>
          <a:xfrm>
            <a:off x="2195736" y="6356350"/>
            <a:ext cx="4968552" cy="365125"/>
          </a:xfrm>
        </p:spPr>
        <p:txBody>
          <a:bodyPr/>
          <a:lstStyle/>
          <a:p>
            <a:r>
              <a:rPr lang="es-ES" altLang="pt-BR" dirty="0" smtClean="0">
                <a:sym typeface="+mn-ea"/>
              </a:rPr>
              <a:t>FORMACIÓ INICIAL EN EQUIPS D’ATENCIÓ PRIMERENCA CURS 24-25</a:t>
            </a:r>
            <a:endParaRPr lang="es-ES" altLang="pt-BR" dirty="0" smtClean="0"/>
          </a:p>
          <a:p>
            <a:r>
              <a:rPr lang="es-ES" altLang="pt-BR" dirty="0" smtClean="0">
                <a:sym typeface="+mn-ea"/>
              </a:rPr>
              <a:t>                              PROTOCOL D’ADAPTACIÓ</a:t>
            </a:r>
            <a:endParaRPr lang="es-ES"/>
          </a:p>
          <a:p>
            <a:r>
              <a:rPr lang="es-ES" altLang="pt-BR" dirty="0" smtClean="0"/>
              <a:t> </a:t>
            </a:r>
            <a:endParaRPr lang="es-ES" altLang="pt-BR"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3200" dirty="0" smtClean="0">
                <a:solidFill>
                  <a:schemeClr val="tx2">
                    <a:lumMod val="60000"/>
                    <a:lumOff val="40000"/>
                  </a:schemeClr>
                </a:solidFill>
              </a:rPr>
              <a:t>AFERRAMENT I CONDUCTES  D’AFERRAMENT</a:t>
            </a:r>
            <a:endParaRPr lang="ca-ES" sz="3200" dirty="0">
              <a:solidFill>
                <a:schemeClr val="tx2">
                  <a:lumMod val="60000"/>
                  <a:lumOff val="40000"/>
                </a:schemeClr>
              </a:solidFill>
            </a:endParaRPr>
          </a:p>
        </p:txBody>
      </p:sp>
      <p:sp>
        <p:nvSpPr>
          <p:cNvPr id="3" name="Contenidor de contingut 2"/>
          <p:cNvSpPr>
            <a:spLocks noGrp="1"/>
          </p:cNvSpPr>
          <p:nvPr>
            <p:ph idx="1"/>
          </p:nvPr>
        </p:nvSpPr>
        <p:spPr/>
        <p:txBody>
          <a:bodyPr>
            <a:normAutofit lnSpcReduction="10000"/>
          </a:bodyPr>
          <a:lstStyle/>
          <a:p>
            <a:r>
              <a:rPr lang="ca-ES" sz="2800" dirty="0" smtClean="0"/>
              <a:t>Primer any de vida:  Repertori instintiu </a:t>
            </a:r>
            <a:r>
              <a:rPr lang="ca-ES" sz="2800" dirty="0" err="1" smtClean="0"/>
              <a:t>conductual</a:t>
            </a:r>
            <a:r>
              <a:rPr lang="ca-ES" sz="2800" dirty="0" smtClean="0"/>
              <a:t> per activar la presència materna i aconseguir la seva atenció i cura: plor, somriure, aixecar els braços...reclinar el cap al coll o falda de la mare...</a:t>
            </a:r>
            <a:endParaRPr lang="ca-ES" sz="2800" dirty="0" smtClean="0"/>
          </a:p>
          <a:p>
            <a:r>
              <a:rPr lang="ca-ES" sz="2800" dirty="0" smtClean="0"/>
              <a:t>Segon any de vida: conductes de seguir la figura d’aferrament per poder estar a prop...plorar, cridar la mare, seguir-la...</a:t>
            </a:r>
            <a:endParaRPr lang="ca-ES" sz="2800" dirty="0" smtClean="0"/>
          </a:p>
          <a:p>
            <a:r>
              <a:rPr lang="ca-ES" sz="2800" dirty="0" smtClean="0"/>
              <a:t>LA RESPOSTA de les figures d’aferrament:</a:t>
            </a:r>
            <a:endParaRPr lang="ca-ES" sz="2800" dirty="0" smtClean="0"/>
          </a:p>
          <a:p>
            <a:pPr lvl="1"/>
            <a:r>
              <a:rPr lang="ca-ES" sz="2000" dirty="0" smtClean="0"/>
              <a:t>Intenses emocions en el nadó i un pes MOLT IMPORTANT:</a:t>
            </a:r>
            <a:endParaRPr lang="ca-ES" sz="2000" dirty="0" smtClean="0"/>
          </a:p>
          <a:p>
            <a:pPr lvl="2"/>
            <a:r>
              <a:rPr lang="ca-ES" sz="2000" dirty="0" smtClean="0"/>
              <a:t>En el patró de relació afectiva que </a:t>
            </a:r>
            <a:r>
              <a:rPr lang="ca-ES" sz="2000" dirty="0" err="1" smtClean="0"/>
              <a:t>interioritzarà</a:t>
            </a:r>
            <a:r>
              <a:rPr lang="ca-ES" sz="2000" dirty="0" smtClean="0"/>
              <a:t> el nadó.</a:t>
            </a:r>
            <a:endParaRPr lang="ca-ES" sz="2000" dirty="0" smtClean="0"/>
          </a:p>
          <a:p>
            <a:pPr lvl="2"/>
            <a:r>
              <a:rPr lang="ca-ES" sz="2000" dirty="0" smtClean="0"/>
              <a:t>En el seu equilibri mental</a:t>
            </a:r>
            <a:endParaRPr lang="ca-ES" sz="2000" dirty="0" smtClean="0"/>
          </a:p>
          <a:p>
            <a:endParaRPr lang="ca-ES" dirty="0"/>
          </a:p>
        </p:txBody>
      </p:sp>
      <p:sp>
        <p:nvSpPr>
          <p:cNvPr id="4" name="Contenidor de peu de pàgina 3"/>
          <p:cNvSpPr>
            <a:spLocks noGrp="1"/>
          </p:cNvSpPr>
          <p:nvPr>
            <p:ph type="ftr" sz="quarter" idx="11"/>
          </p:nvPr>
        </p:nvSpPr>
        <p:spPr>
          <a:xfrm>
            <a:off x="1916430" y="6356350"/>
            <a:ext cx="4103370" cy="365125"/>
          </a:xfrm>
        </p:spPr>
        <p:txBody>
          <a:bodyPr/>
          <a:lstStyle/>
          <a:p>
            <a:r>
              <a:rPr lang="es-ES" altLang="pt-BR" dirty="0" smtClean="0"/>
              <a:t> </a:t>
            </a:r>
            <a:endParaRPr lang="es-ES" altLang="pt-BR" dirty="0" smtClean="0"/>
          </a:p>
        </p:txBody>
      </p:sp>
      <p:sp>
        <p:nvSpPr>
          <p:cNvPr id="5" name="Cuadro de texto 4"/>
          <p:cNvSpPr txBox="1"/>
          <p:nvPr/>
        </p:nvSpPr>
        <p:spPr>
          <a:xfrm>
            <a:off x="2971800" y="6198235"/>
            <a:ext cx="3048000" cy="1811020"/>
          </a:xfrm>
          <a:prstGeom prst="rect">
            <a:avLst/>
          </a:prstGeom>
          <a:noFill/>
        </p:spPr>
        <p:txBody>
          <a:bodyPr wrap="square" rtlCol="0">
            <a:noAutofit/>
          </a:bodyPr>
          <a:p>
            <a:r>
              <a:rPr lang="es-ES" altLang="pt-BR" sz="1200" dirty="0" smtClean="0">
                <a:sym typeface="+mn-ea"/>
              </a:rPr>
              <a:t>FORMACIÓ INICIAL EN EQUIPS D’ATENCIÓ PRIMERENCA.  CURS 24-25.</a:t>
            </a:r>
            <a:r>
              <a:rPr lang="es-ES" altLang="pt-BR" dirty="0" smtClean="0">
                <a:sym typeface="+mn-ea"/>
              </a:rPr>
              <a:t>                              </a:t>
            </a:r>
            <a:endParaRPr lang="es-ES" altLang="en-US" sz="12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955"/>
            <a:ext cx="8229600" cy="781685"/>
          </a:xfrm>
        </p:spPr>
        <p:txBody>
          <a:bodyPr>
            <a:normAutofit fontScale="90000"/>
          </a:bodyPr>
          <a:lstStyle/>
          <a:p>
            <a:br>
              <a:rPr lang="ca-ES" sz="2800" b="1" dirty="0" smtClean="0">
                <a:solidFill>
                  <a:schemeClr val="tx2">
                    <a:lumMod val="60000"/>
                    <a:lumOff val="40000"/>
                  </a:schemeClr>
                </a:solidFill>
              </a:rPr>
            </a:br>
            <a:r>
              <a:rPr lang="ca-ES" sz="2800" b="1" dirty="0" smtClean="0">
                <a:solidFill>
                  <a:schemeClr val="tx2">
                    <a:lumMod val="60000"/>
                    <a:lumOff val="40000"/>
                  </a:schemeClr>
                </a:solidFill>
              </a:rPr>
              <a:t>RELACIÓ FAMÍLIA CENTRES SEQÜENCIAT PER TRIMESTRES</a:t>
            </a:r>
            <a:r>
              <a:rPr lang="es-ES" altLang="ca-ES" sz="2800" b="1" dirty="0" smtClean="0">
                <a:solidFill>
                  <a:schemeClr val="tx2">
                    <a:lumMod val="60000"/>
                    <a:lumOff val="40000"/>
                  </a:schemeClr>
                </a:solidFill>
              </a:rPr>
              <a:t>. PROTOCOL ACOLLIDA/ADAPTACIÓ/FAMILIARITZACIÓ</a:t>
            </a:r>
            <a:br>
              <a:rPr lang="ca-ES" sz="2800" b="1" dirty="0" smtClean="0">
                <a:solidFill>
                  <a:schemeClr val="tx2">
                    <a:lumMod val="60000"/>
                    <a:lumOff val="40000"/>
                  </a:schemeClr>
                </a:solidFill>
              </a:rPr>
            </a:br>
            <a:endParaRPr lang="ca-ES" sz="2800" dirty="0"/>
          </a:p>
        </p:txBody>
      </p:sp>
      <p:sp>
        <p:nvSpPr>
          <p:cNvPr id="3" name="2 Marcador de contenido"/>
          <p:cNvSpPr>
            <a:spLocks noGrp="1"/>
          </p:cNvSpPr>
          <p:nvPr>
            <p:ph idx="1"/>
          </p:nvPr>
        </p:nvSpPr>
        <p:spPr>
          <a:xfrm>
            <a:off x="457200" y="1217930"/>
            <a:ext cx="8229600" cy="4908550"/>
          </a:xfrm>
        </p:spPr>
        <p:txBody>
          <a:bodyPr>
            <a:noAutofit/>
          </a:bodyPr>
          <a:lstStyle/>
          <a:p>
            <a:pPr fontAlgn="base">
              <a:buNone/>
            </a:pPr>
            <a:r>
              <a:rPr lang="ca-ES" sz="1400" b="1" dirty="0" smtClean="0"/>
              <a:t>INTRODUCCIÓ: </a:t>
            </a:r>
            <a:r>
              <a:rPr lang="es-ES" altLang="ca-ES" sz="1400" b="1" dirty="0" smtClean="0"/>
              <a:t>JUSTIFICACIÓ DE LA IMPORTÀNCIA TRASCENDENTAL DEL PROCÉS D’ADAPTACIÓ/ACOLLIDA/FAMILIARITZACIÓ </a:t>
            </a:r>
            <a:r>
              <a:rPr lang="es-ES" altLang="ca-ES" sz="1400" dirty="0" smtClean="0"/>
              <a:t>Bibliografia. ARTICLES: </a:t>
            </a:r>
            <a:r>
              <a:rPr lang="es-ES" altLang="ca-ES" sz="1400" i="1" dirty="0" smtClean="0"/>
              <a:t>“Què necessiten les  famílies d’infants de 0 a 3 anys” </a:t>
            </a:r>
            <a:r>
              <a:rPr lang="es-ES" altLang="ca-ES" sz="1400" dirty="0" smtClean="0"/>
              <a:t>“L’Adaptació de la Cindy”.</a:t>
            </a:r>
            <a:endParaRPr lang="es-ES" altLang="ca-ES" sz="1400" dirty="0" smtClean="0"/>
          </a:p>
          <a:p>
            <a:pPr fontAlgn="base">
              <a:buNone/>
            </a:pPr>
            <a:r>
              <a:rPr lang="es-ES" altLang="ca-ES" sz="1400" b="1" dirty="0" smtClean="0">
                <a:sym typeface="+mn-ea"/>
              </a:rPr>
              <a:t>SETEMBRE 24: OBSERVACIÓ DEL PROCÉS D’ACOLLIDA/ADAPTACIÓ/FAMILIARITZACIÓ. PRESENTACIÓ DELS PROFESSIONALS DE L’EAP A LA PRIMERA REUNIÓ AMB LES FAMÍLIES.</a:t>
            </a:r>
            <a:endParaRPr lang="es-ES" altLang="ca-ES" sz="1400" b="1" dirty="0" smtClean="0">
              <a:sym typeface="+mn-ea"/>
            </a:endParaRPr>
          </a:p>
          <a:p>
            <a:pPr fontAlgn="base">
              <a:buNone/>
            </a:pPr>
            <a:r>
              <a:rPr lang="es-ES" altLang="ca-ES" sz="1400" b="1" dirty="0" smtClean="0">
                <a:sym typeface="+mn-ea"/>
              </a:rPr>
              <a:t>OCTUBRE 24: L’EAP AVALUA AMB L’EQUIP EDUCATIU COM HA ANAT L’ADAPTACIÓ. PUNTS FORTS I DÈBILS. </a:t>
            </a:r>
            <a:r>
              <a:rPr lang="es-ES" altLang="ca-ES" sz="1400" b="1" dirty="0" smtClean="0">
                <a:solidFill>
                  <a:srgbClr val="FF0000"/>
                </a:solidFill>
                <a:sym typeface="+mn-ea"/>
              </a:rPr>
              <a:t>REVISIÓ/REELABORACIÓ DEL PROJECTE D’ADAPTACIÓ</a:t>
            </a:r>
            <a:r>
              <a:rPr lang="es-ES" altLang="ca-ES" sz="1400" b="1" dirty="0" smtClean="0">
                <a:sym typeface="+mn-ea"/>
              </a:rPr>
              <a:t>. EINES: DIAPOSITIVES FORMACIÓ INICIAL. ARTICLES. DOCUMENTS.</a:t>
            </a:r>
            <a:endParaRPr lang="es-ES" altLang="ca-ES" sz="1400" b="1" dirty="0" smtClean="0">
              <a:sym typeface="+mn-ea"/>
            </a:endParaRPr>
          </a:p>
          <a:p>
            <a:pPr fontAlgn="base">
              <a:buNone/>
            </a:pPr>
            <a:r>
              <a:rPr lang="es-ES" altLang="ca-ES" sz="1400" b="1" dirty="0" smtClean="0"/>
              <a:t>MES DE </a:t>
            </a:r>
            <a:r>
              <a:rPr lang="ca-ES" sz="1400" b="1" dirty="0" smtClean="0"/>
              <a:t>MARÇ</a:t>
            </a:r>
            <a:r>
              <a:rPr lang="es-ES" altLang="ca-ES" sz="1400" b="1" dirty="0" smtClean="0"/>
              <a:t> 25</a:t>
            </a:r>
            <a:r>
              <a:rPr lang="ca-ES" sz="1400" b="1" dirty="0" smtClean="0"/>
              <a:t>: PORTES OBERTES</a:t>
            </a:r>
            <a:r>
              <a:rPr lang="es-ES" altLang="ca-ES" sz="1400" b="1" dirty="0" smtClean="0"/>
              <a:t>. EQUIP  DIRECTIU I EAP. </a:t>
            </a:r>
            <a:r>
              <a:rPr lang="ca-ES" sz="1400" dirty="0" smtClean="0"/>
              <a:t>PRIMERA ENTRADA DE LES FAMÍLIES EN EL CENTRE . PRESENTACIÓ DEL CENTRE. Documents: Fullet presentació del centre. Llibret Presentació centre.</a:t>
            </a:r>
            <a:r>
              <a:rPr lang="es-ES" altLang="ca-ES" sz="1400" dirty="0" smtClean="0"/>
              <a:t> Protocol D’ADAPTACIÓ DEL CENTRE.</a:t>
            </a:r>
            <a:endParaRPr lang="ca-ES" sz="1400" dirty="0" smtClean="0"/>
          </a:p>
          <a:p>
            <a:pPr fontAlgn="base">
              <a:buNone/>
            </a:pPr>
            <a:r>
              <a:rPr lang="es-ES" altLang="ca-ES" sz="1400" b="1" dirty="0" smtClean="0"/>
              <a:t>MES DE </a:t>
            </a:r>
            <a:r>
              <a:rPr lang="ca-ES" sz="1400" b="1" dirty="0" smtClean="0"/>
              <a:t>JUNY</a:t>
            </a:r>
            <a:r>
              <a:rPr lang="es-ES" altLang="ca-ES" sz="1400" b="1" dirty="0" smtClean="0"/>
              <a:t> 25</a:t>
            </a:r>
            <a:r>
              <a:rPr lang="ca-ES" sz="1400" dirty="0" smtClean="0"/>
              <a:t>: </a:t>
            </a:r>
            <a:endParaRPr lang="ca-ES" sz="1400" dirty="0" smtClean="0"/>
          </a:p>
          <a:p>
            <a:pPr fontAlgn="base"/>
            <a:r>
              <a:rPr lang="ca-ES" sz="1400" b="1" dirty="0" smtClean="0"/>
              <a:t>Primera reunió GRUPAL</a:t>
            </a:r>
            <a:r>
              <a:rPr lang="es-ES" altLang="ca-ES" sz="1400" b="1" dirty="0" smtClean="0"/>
              <a:t> amb les famílies del curs 2025-26. TUTORES I EAP</a:t>
            </a:r>
            <a:r>
              <a:rPr lang="ca-ES" sz="1400" dirty="0" smtClean="0"/>
              <a:t>  (totes les famílies):</a:t>
            </a:r>
            <a:r>
              <a:rPr lang="es-ES" altLang="ca-ES" sz="1400" dirty="0" smtClean="0"/>
              <a:t> </a:t>
            </a:r>
            <a:r>
              <a:rPr lang="ca-ES" sz="1400" dirty="0" smtClean="0"/>
              <a:t>“PROJECTE D’ADAPTACIÓ AL CENTRE”</a:t>
            </a:r>
            <a:endParaRPr lang="ca-ES" sz="1400" dirty="0" smtClean="0"/>
          </a:p>
          <a:p>
            <a:pPr fontAlgn="base">
              <a:buNone/>
            </a:pPr>
            <a:r>
              <a:rPr lang="ca-ES" sz="1400" dirty="0" smtClean="0"/>
              <a:t>Documents : Protocol Adaptació </a:t>
            </a:r>
            <a:r>
              <a:rPr lang="ca-ES" sz="1400" dirty="0" err="1" smtClean="0"/>
              <a:t>Escoleta</a:t>
            </a:r>
            <a:r>
              <a:rPr lang="ca-ES" sz="1400" dirty="0" smtClean="0"/>
              <a:t> Indians; L’Adaptació a </a:t>
            </a:r>
            <a:r>
              <a:rPr lang="ca-ES" sz="1400" dirty="0" err="1" smtClean="0"/>
              <a:t>l’EI</a:t>
            </a:r>
            <a:r>
              <a:rPr lang="ca-ES" sz="1400" dirty="0" smtClean="0"/>
              <a:t> Card. Cooperativa Aixa.</a:t>
            </a:r>
            <a:endParaRPr lang="ca-ES" sz="1400" dirty="0" smtClean="0"/>
          </a:p>
          <a:p>
            <a:pPr fontAlgn="base">
              <a:buNone/>
            </a:pPr>
            <a:r>
              <a:rPr lang="ca-ES" sz="1400" dirty="0" smtClean="0">
                <a:sym typeface="+mn-ea"/>
              </a:rPr>
              <a:t>Document “Presentació de l’Infant”</a:t>
            </a:r>
            <a:r>
              <a:rPr lang="es-ES" altLang="ca-ES" sz="1400" dirty="0" smtClean="0">
                <a:sym typeface="+mn-ea"/>
              </a:rPr>
              <a:t>: JO SOM” (A EMPLENAR DURANT L’ESTIU)</a:t>
            </a:r>
            <a:endParaRPr lang="es-ES" altLang="ca-ES" sz="1400" dirty="0" smtClean="0">
              <a:sym typeface="+mn-ea"/>
            </a:endParaRPr>
          </a:p>
          <a:p>
            <a:pPr fontAlgn="base"/>
            <a:r>
              <a:rPr lang="es-ES" altLang="ca-ES" sz="1400" b="1" dirty="0" smtClean="0"/>
              <a:t>TANCAMENT DEL CURS ESCOLAR DELS GRUPS DE 2 A 3 ANY</a:t>
            </a:r>
            <a:r>
              <a:rPr lang="es-ES" altLang="ca-ES" sz="1400" dirty="0" smtClean="0"/>
              <a:t>S</a:t>
            </a:r>
            <a:endParaRPr lang="ca-ES" sz="1400" dirty="0" smtClean="0"/>
          </a:p>
          <a:p>
            <a:pPr fontAlgn="base">
              <a:buNone/>
            </a:pPr>
            <a:r>
              <a:rPr lang="ca-ES" sz="1400" b="1" dirty="0" smtClean="0"/>
              <a:t>MES DE SETEMBRE</a:t>
            </a:r>
            <a:r>
              <a:rPr lang="es-ES" altLang="ca-ES" sz="1400" b="1" dirty="0" smtClean="0"/>
              <a:t> 2025</a:t>
            </a:r>
            <a:r>
              <a:rPr lang="ca-ES" sz="1400" b="1" dirty="0" smtClean="0"/>
              <a:t>:</a:t>
            </a:r>
            <a:endParaRPr lang="ca-ES" sz="1400" b="1" dirty="0" smtClean="0"/>
          </a:p>
          <a:p>
            <a:pPr lvl="0" fontAlgn="base">
              <a:buFontTx/>
              <a:buChar char="-"/>
            </a:pPr>
            <a:r>
              <a:rPr lang="ca-ES" sz="1400" dirty="0" smtClean="0"/>
              <a:t>Reunió per  grups “estances” (aules). </a:t>
            </a:r>
            <a:r>
              <a:rPr lang="es-ES" altLang="ca-ES" sz="1400" dirty="0" smtClean="0"/>
              <a:t>Presentació dels professionals de l’EAP.</a:t>
            </a:r>
            <a:endParaRPr lang="ca-ES" sz="1400" dirty="0" smtClean="0"/>
          </a:p>
          <a:p>
            <a:pPr lvl="0" fontAlgn="base">
              <a:buFontTx/>
              <a:buChar char="-"/>
            </a:pPr>
            <a:r>
              <a:rPr lang="ca-ES" sz="1400" dirty="0" smtClean="0"/>
              <a:t>Primera reunió individual de la família amb la tutora .</a:t>
            </a:r>
            <a:endParaRPr lang="ca-ES" sz="1400" dirty="0" smtClean="0"/>
          </a:p>
          <a:p>
            <a:pPr marL="0" indent="0" fontAlgn="base">
              <a:buNone/>
            </a:pPr>
            <a:endParaRPr lang="ca-ES" sz="1400" b="1" dirty="0" smtClean="0"/>
          </a:p>
          <a:p>
            <a:pPr fontAlgn="base">
              <a:buFontTx/>
              <a:buChar char="-"/>
            </a:pPr>
            <a:endParaRPr lang="ca-ES" sz="1200" dirty="0" smtClean="0"/>
          </a:p>
          <a:p>
            <a:pPr fontAlgn="base">
              <a:buNone/>
            </a:pPr>
            <a:endParaRPr lang="ca-ES" sz="1200" dirty="0" smtClean="0"/>
          </a:p>
          <a:p>
            <a:pPr fontAlgn="base">
              <a:buNone/>
            </a:pPr>
            <a:endParaRPr lang="ca-ES" sz="1200" dirty="0" smtClean="0"/>
          </a:p>
          <a:p>
            <a:pPr marL="0" indent="0">
              <a:buNone/>
            </a:pPr>
            <a:r>
              <a:rPr lang="ca-ES" sz="1200" b="1" dirty="0" smtClean="0"/>
              <a:t> </a:t>
            </a:r>
            <a:endParaRPr lang="ca-ES" sz="1200" dirty="0"/>
          </a:p>
        </p:txBody>
      </p:sp>
      <p:sp>
        <p:nvSpPr>
          <p:cNvPr id="4" name="3 Marcador de pie de página"/>
          <p:cNvSpPr>
            <a:spLocks noGrp="1"/>
          </p:cNvSpPr>
          <p:nvPr>
            <p:ph type="ftr" sz="quarter" idx="11"/>
          </p:nvPr>
        </p:nvSpPr>
        <p:spPr>
          <a:xfrm>
            <a:off x="2267744" y="6165304"/>
            <a:ext cx="4680520" cy="509141"/>
          </a:xfrm>
        </p:spPr>
        <p:txBody>
          <a:bodyPr/>
          <a:lstStyle/>
          <a:p>
            <a:r>
              <a:rPr lang="pt-BR" dirty="0" smtClean="0"/>
              <a:t> </a:t>
            </a:r>
            <a:r>
              <a:rPr lang="es-ES" altLang="pt-BR" dirty="0" smtClean="0"/>
              <a:t>FORMACIÓ INICIAL EN EQUIPS D’ATENCIÓ PRIMERENCA CURS 24-25</a:t>
            </a:r>
            <a:endParaRPr lang="es-ES" altLang="pt-BR" dirty="0" smtClean="0"/>
          </a:p>
          <a:p>
            <a:r>
              <a:rPr lang="es-ES" altLang="pt-BR" dirty="0" smtClean="0"/>
              <a:t>PROTOCOL ACOLLIDA/ADAPTACIÓ. </a:t>
            </a:r>
            <a:endParaRPr lang="es-ES" dirty="0" smtClean="0"/>
          </a:p>
          <a:p>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3200" dirty="0" smtClean="0">
                <a:solidFill>
                  <a:schemeClr val="tx2">
                    <a:lumMod val="60000"/>
                    <a:lumOff val="40000"/>
                  </a:schemeClr>
                </a:solidFill>
              </a:rPr>
              <a:t>JOC I EXPLORACIÓ</a:t>
            </a:r>
            <a:endParaRPr lang="ca-ES" sz="3200" dirty="0">
              <a:solidFill>
                <a:schemeClr val="tx2">
                  <a:lumMod val="60000"/>
                  <a:lumOff val="40000"/>
                </a:schemeClr>
              </a:solidFill>
            </a:endParaRPr>
          </a:p>
        </p:txBody>
      </p:sp>
      <p:sp>
        <p:nvSpPr>
          <p:cNvPr id="3" name="Contenidor de contingut 2"/>
          <p:cNvSpPr>
            <a:spLocks noGrp="1"/>
          </p:cNvSpPr>
          <p:nvPr>
            <p:ph idx="1"/>
          </p:nvPr>
        </p:nvSpPr>
        <p:spPr/>
        <p:txBody>
          <a:bodyPr>
            <a:normAutofit fontScale="92500" lnSpcReduction="10000"/>
          </a:bodyPr>
          <a:lstStyle/>
          <a:p>
            <a:r>
              <a:rPr lang="ca-ES" dirty="0" smtClean="0"/>
              <a:t>UNA NECESSITAT BÀSICA JUNTAMENT AMB EL VINCLE:</a:t>
            </a:r>
            <a:endParaRPr lang="ca-ES" dirty="0" smtClean="0"/>
          </a:p>
          <a:p>
            <a:pPr lvl="1"/>
            <a:r>
              <a:rPr lang="ca-ES" dirty="0" smtClean="0"/>
              <a:t>La motivació de </a:t>
            </a:r>
            <a:r>
              <a:rPr lang="ca-ES" dirty="0" err="1" smtClean="0"/>
              <a:t>l’infant</a:t>
            </a:r>
            <a:r>
              <a:rPr lang="ca-ES" dirty="0" smtClean="0"/>
              <a:t> per jugar, descobrir i explorar.</a:t>
            </a:r>
            <a:endParaRPr lang="ca-ES" dirty="0" smtClean="0"/>
          </a:p>
          <a:p>
            <a:pPr lvl="1"/>
            <a:r>
              <a:rPr lang="ca-ES" dirty="0" smtClean="0"/>
              <a:t>Per explorar </a:t>
            </a:r>
            <a:r>
              <a:rPr lang="ca-ES" dirty="0" err="1" smtClean="0"/>
              <a:t>l’infant</a:t>
            </a:r>
            <a:r>
              <a:rPr lang="ca-ES" dirty="0" smtClean="0"/>
              <a:t> s’ha de sentir segur i saber que sempre pot tornar a la figura </a:t>
            </a:r>
            <a:r>
              <a:rPr lang="ca-ES" dirty="0" err="1" smtClean="0"/>
              <a:t>d’apego</a:t>
            </a:r>
            <a:r>
              <a:rPr lang="ca-ES" dirty="0" smtClean="0"/>
              <a:t> o substituta a la mínima sensació d’alarma.</a:t>
            </a:r>
            <a:endParaRPr lang="ca-ES" dirty="0" smtClean="0"/>
          </a:p>
          <a:p>
            <a:pPr lvl="1"/>
            <a:r>
              <a:rPr lang="ca-ES" dirty="0" smtClean="0"/>
              <a:t>Aquesta relació entre conductes d’aferrament i exploració està </a:t>
            </a:r>
            <a:r>
              <a:rPr lang="ca-ES" b="1" dirty="0" smtClean="0">
                <a:solidFill>
                  <a:schemeClr val="tx2">
                    <a:lumMod val="60000"/>
                    <a:lumOff val="40000"/>
                  </a:schemeClr>
                </a:solidFill>
              </a:rPr>
              <a:t>dissenyada</a:t>
            </a:r>
            <a:r>
              <a:rPr lang="ca-ES" dirty="0" smtClean="0"/>
              <a:t> per evitar que les cries puguin fer-se mal, caure, ofegar-se, o que altres cries o adults el puguin atemorir o danyar. </a:t>
            </a:r>
            <a:r>
              <a:rPr lang="ca-ES" dirty="0" smtClean="0">
                <a:solidFill>
                  <a:srgbClr val="FF0000"/>
                </a:solidFill>
              </a:rPr>
              <a:t>És instintiva </a:t>
            </a:r>
            <a:r>
              <a:rPr lang="ca-ES" dirty="0" smtClean="0"/>
              <a:t>i així l’hem de comprendre quan l’observem.</a:t>
            </a:r>
            <a:endParaRPr lang="ca-ES" dirty="0" smtClean="0"/>
          </a:p>
          <a:p>
            <a:pPr lvl="1"/>
            <a:endParaRPr lang="ca-ES" dirty="0"/>
          </a:p>
        </p:txBody>
      </p:sp>
      <p:sp>
        <p:nvSpPr>
          <p:cNvPr id="4" name="Contenidor de peu de pàgina 3"/>
          <p:cNvSpPr>
            <a:spLocks noGrp="1"/>
          </p:cNvSpPr>
          <p:nvPr>
            <p:ph type="ftr" sz="quarter" idx="11"/>
          </p:nvPr>
        </p:nvSpPr>
        <p:spPr>
          <a:xfrm>
            <a:off x="2353945" y="6356350"/>
            <a:ext cx="4596130" cy="365125"/>
          </a:xfrm>
        </p:spPr>
        <p:txBody>
          <a:bodyPr/>
          <a:lstStyle/>
          <a:p>
            <a:r>
              <a:rPr lang="es-ES" altLang="pt-BR" dirty="0" smtClean="0">
                <a:sym typeface="+mn-ea"/>
              </a:rPr>
              <a:t>FORMACIÓ INICIAL EN EQUIPS D’ATENCIÓ PRIMERENCA CURS 24-25</a:t>
            </a:r>
            <a:endParaRPr lang="es-ES" altLang="pt-BR" dirty="0" smtClean="0"/>
          </a:p>
          <a:p>
            <a:r>
              <a:rPr lang="es-ES" altLang="pt-BR" dirty="0" smtClean="0">
                <a:sym typeface="+mn-ea"/>
              </a:rPr>
              <a:t>                              PROTOCOL D’ADAPTACIÓ</a:t>
            </a:r>
            <a:endParaRPr lang="es-ES"/>
          </a:p>
          <a:p>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3200" dirty="0" smtClean="0">
                <a:solidFill>
                  <a:schemeClr val="tx2">
                    <a:lumMod val="60000"/>
                    <a:lumOff val="40000"/>
                  </a:schemeClr>
                </a:solidFill>
              </a:rPr>
              <a:t>Paper de la figura referent</a:t>
            </a:r>
            <a:endParaRPr lang="ca-ES" sz="3200" dirty="0">
              <a:solidFill>
                <a:schemeClr val="tx2">
                  <a:lumMod val="60000"/>
                  <a:lumOff val="40000"/>
                </a:schemeClr>
              </a:solidFill>
            </a:endParaRPr>
          </a:p>
        </p:txBody>
      </p:sp>
      <p:sp>
        <p:nvSpPr>
          <p:cNvPr id="3" name="Contenidor de contingut 2"/>
          <p:cNvSpPr>
            <a:spLocks noGrp="1"/>
          </p:cNvSpPr>
          <p:nvPr>
            <p:ph idx="1"/>
          </p:nvPr>
        </p:nvSpPr>
        <p:spPr/>
        <p:txBody>
          <a:bodyPr>
            <a:normAutofit fontScale="77500" lnSpcReduction="20000"/>
          </a:bodyPr>
          <a:lstStyle/>
          <a:p>
            <a:r>
              <a:rPr lang="ca-ES" sz="2800" dirty="0" smtClean="0"/>
              <a:t>L’EDUCADORA-TUTORA ÉS UNA PROFESSIONAL QUE ESTÀ EXERCINT LES </a:t>
            </a:r>
            <a:r>
              <a:rPr lang="ca-ES" sz="2800" dirty="0" smtClean="0">
                <a:solidFill>
                  <a:srgbClr val="FF0000"/>
                </a:solidFill>
              </a:rPr>
              <a:t>FUNCIONS MATERNES DE VETLLA I CURA EN SUBSTITUCIÓ TEMPORAL DE LA MARE.</a:t>
            </a:r>
            <a:endParaRPr lang="ca-ES" sz="2800" dirty="0" smtClean="0">
              <a:solidFill>
                <a:srgbClr val="FF0000"/>
              </a:solidFill>
            </a:endParaRPr>
          </a:p>
          <a:p>
            <a:pPr>
              <a:buNone/>
            </a:pPr>
            <a:endParaRPr lang="ca-ES" sz="2800" dirty="0" smtClean="0">
              <a:solidFill>
                <a:srgbClr val="FF0000"/>
              </a:solidFill>
            </a:endParaRPr>
          </a:p>
          <a:p>
            <a:r>
              <a:rPr lang="ca-ES" sz="2800" dirty="0" err="1" smtClean="0"/>
              <a:t>L’infant</a:t>
            </a:r>
            <a:r>
              <a:rPr lang="ca-ES" sz="2800" dirty="0" smtClean="0"/>
              <a:t> començarà a explorar quan es sent segur en la disponibilitat de la figura substituta materna, però un cop fora del seu espai de protecció qualsevol incident el portarà a activar les conductes de cerca de proximitat i de regulació emocional.</a:t>
            </a:r>
            <a:endParaRPr lang="ca-ES" sz="2800" dirty="0" smtClean="0"/>
          </a:p>
          <a:p>
            <a:pPr>
              <a:buNone/>
            </a:pPr>
            <a:endParaRPr lang="ca-ES" sz="2800" dirty="0" smtClean="0"/>
          </a:p>
          <a:p>
            <a:r>
              <a:rPr lang="ca-ES" sz="2800" dirty="0" smtClean="0"/>
              <a:t>Les conductes d’aferrament es solen activar quan l'Infant </a:t>
            </a:r>
            <a:r>
              <a:rPr lang="ca-ES" sz="2800" b="1" dirty="0" smtClean="0"/>
              <a:t>té gana, son , està cansat , té por o transita per espais que no coneix </a:t>
            </a:r>
            <a:r>
              <a:rPr lang="ca-ES" sz="2800" dirty="0" smtClean="0"/>
              <a:t>o entre persones amb qui no ha desenvolupat de manera suficient un sentiment de confiança i protecció</a:t>
            </a:r>
            <a:endParaRPr lang="ca-ES" sz="2800" dirty="0" smtClean="0"/>
          </a:p>
          <a:p>
            <a:pPr>
              <a:buNone/>
            </a:pPr>
            <a:r>
              <a:rPr lang="ca-ES" sz="2800" dirty="0" smtClean="0"/>
              <a:t> </a:t>
            </a:r>
            <a:endParaRPr lang="ca-ES" sz="2800" dirty="0" smtClean="0"/>
          </a:p>
          <a:p>
            <a:pPr>
              <a:buNone/>
            </a:pPr>
            <a:endParaRPr lang="ca-ES" dirty="0" smtClean="0"/>
          </a:p>
          <a:p>
            <a:endParaRPr lang="ca-ES" dirty="0">
              <a:solidFill>
                <a:srgbClr val="FF0000"/>
              </a:solidFill>
            </a:endParaRPr>
          </a:p>
        </p:txBody>
      </p:sp>
      <p:sp>
        <p:nvSpPr>
          <p:cNvPr id="4" name="Contenidor de peu de pàgina 3"/>
          <p:cNvSpPr>
            <a:spLocks noGrp="1"/>
          </p:cNvSpPr>
          <p:nvPr>
            <p:ph type="ftr" sz="quarter" idx="11"/>
          </p:nvPr>
        </p:nvSpPr>
        <p:spPr>
          <a:xfrm>
            <a:off x="2195736" y="6356350"/>
            <a:ext cx="4896544" cy="365125"/>
          </a:xfrm>
        </p:spPr>
        <p:txBody>
          <a:bodyPr/>
          <a:lstStyle/>
          <a:p>
            <a:r>
              <a:rPr lang="es-ES" altLang="pt-BR" dirty="0" smtClean="0">
                <a:sym typeface="+mn-ea"/>
              </a:rPr>
              <a:t>FORMACIÓ INICIAL EN EQUIPS D’ATENCIÓ PRIMERENCA CURS 24-25</a:t>
            </a:r>
            <a:endParaRPr lang="es-ES" altLang="pt-BR" dirty="0" smtClean="0"/>
          </a:p>
          <a:p>
            <a:r>
              <a:rPr lang="es-ES" altLang="pt-BR" dirty="0" smtClean="0">
                <a:sym typeface="+mn-ea"/>
              </a:rPr>
              <a:t>                              PROTOCOL D’ADAPTACIÓ</a:t>
            </a:r>
            <a:endParaRPr lang="es-ES"/>
          </a:p>
          <a:p>
            <a:r>
              <a:rPr lang="es-ES" altLang="pt-BR" dirty="0" smtClean="0"/>
              <a:t> </a:t>
            </a:r>
            <a:endParaRPr lang="es-ES" altLang="pt-BR"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3200" dirty="0" smtClean="0">
                <a:solidFill>
                  <a:schemeClr val="tx2">
                    <a:lumMod val="60000"/>
                    <a:lumOff val="40000"/>
                  </a:schemeClr>
                </a:solidFill>
              </a:rPr>
              <a:t> Exploració i aprenentatge</a:t>
            </a:r>
            <a:endParaRPr lang="ca-ES" sz="3200" dirty="0">
              <a:solidFill>
                <a:schemeClr val="tx2">
                  <a:lumMod val="60000"/>
                  <a:lumOff val="40000"/>
                </a:schemeClr>
              </a:solidFill>
            </a:endParaRPr>
          </a:p>
        </p:txBody>
      </p:sp>
      <p:sp>
        <p:nvSpPr>
          <p:cNvPr id="3" name="Contenidor de contingut 2"/>
          <p:cNvSpPr>
            <a:spLocks noGrp="1"/>
          </p:cNvSpPr>
          <p:nvPr>
            <p:ph idx="1"/>
          </p:nvPr>
        </p:nvSpPr>
        <p:spPr/>
        <p:txBody>
          <a:bodyPr>
            <a:normAutofit fontScale="92500" lnSpcReduction="20000"/>
          </a:bodyPr>
          <a:lstStyle/>
          <a:p>
            <a:r>
              <a:rPr lang="ca-ES" sz="2800" dirty="0" smtClean="0"/>
              <a:t> L’exploració forma part de l’aprenentatge, però sempre va lligada al sistema d’aferrament. Quan aquest s’activa, l’exploració baixa. Les educadores hem d’estar sempre atentes a la possible activació de les conductes d’aferrament d’un infant, és a dir, ser sensibles als senyals i saber-hi donar resposta ràpida i adequada, garantirà que EL PROJECTE D’ADAPTACIÓ  de </a:t>
            </a:r>
            <a:r>
              <a:rPr lang="ca-ES" sz="2800" dirty="0" err="1" smtClean="0"/>
              <a:t>l’escoleta</a:t>
            </a:r>
            <a:r>
              <a:rPr lang="ca-ES" sz="2800" dirty="0" smtClean="0"/>
              <a:t> sigui formulat d’acord amb els principis científics que l’han de sostenir.</a:t>
            </a:r>
            <a:endParaRPr lang="ca-ES" sz="2800" dirty="0" smtClean="0"/>
          </a:p>
          <a:p>
            <a:r>
              <a:rPr lang="ca-ES" sz="2800" dirty="0" smtClean="0"/>
              <a:t>Les relacions primordials entre </a:t>
            </a:r>
            <a:r>
              <a:rPr lang="ca-ES" sz="2800" dirty="0" err="1" smtClean="0"/>
              <a:t>l’infant</a:t>
            </a:r>
            <a:r>
              <a:rPr lang="ca-ES" sz="2800" dirty="0" smtClean="0"/>
              <a:t> i les figures d’aferrament orienten i sostenen el desenvolupament.</a:t>
            </a:r>
            <a:endParaRPr lang="ca-ES" sz="2800" dirty="0" smtClean="0"/>
          </a:p>
          <a:p>
            <a:r>
              <a:rPr lang="ca-ES" sz="2800" dirty="0" smtClean="0">
                <a:solidFill>
                  <a:srgbClr val="FF0000"/>
                </a:solidFill>
              </a:rPr>
              <a:t>Explorar i sentir-se protegit son dues motivacions bàsiques i les dues han d’estar garantides</a:t>
            </a:r>
            <a:r>
              <a:rPr lang="ca-ES" sz="2800" dirty="0" smtClean="0"/>
              <a:t>.</a:t>
            </a:r>
            <a:endParaRPr lang="ca-ES" sz="2800" dirty="0" smtClean="0"/>
          </a:p>
          <a:p>
            <a:pPr>
              <a:buNone/>
            </a:pPr>
            <a:endParaRPr lang="ca-ES" dirty="0" smtClean="0"/>
          </a:p>
          <a:p>
            <a:endParaRPr lang="ca-ES" dirty="0">
              <a:solidFill>
                <a:srgbClr val="FF0000"/>
              </a:solidFill>
            </a:endParaRPr>
          </a:p>
        </p:txBody>
      </p:sp>
      <p:sp>
        <p:nvSpPr>
          <p:cNvPr id="4" name="Contenidor de peu de pàgina 3"/>
          <p:cNvSpPr>
            <a:spLocks noGrp="1"/>
          </p:cNvSpPr>
          <p:nvPr>
            <p:ph type="ftr" sz="quarter" idx="11"/>
          </p:nvPr>
        </p:nvSpPr>
        <p:spPr>
          <a:xfrm>
            <a:off x="2195736" y="6356350"/>
            <a:ext cx="4896544" cy="365125"/>
          </a:xfrm>
        </p:spPr>
        <p:txBody>
          <a:bodyPr/>
          <a:lstStyle/>
          <a:p>
            <a:r>
              <a:rPr lang="es-ES" altLang="pt-BR" dirty="0" smtClean="0">
                <a:sym typeface="+mn-ea"/>
              </a:rPr>
              <a:t>FORMACIÓ INICIAL EN EQUIPS D’ATENCIÓ PRIMERENCA CURS 24-25</a:t>
            </a:r>
            <a:endParaRPr lang="es-ES" altLang="pt-BR" dirty="0" smtClean="0"/>
          </a:p>
          <a:p>
            <a:r>
              <a:rPr lang="es-ES" altLang="pt-BR" dirty="0" smtClean="0">
                <a:sym typeface="+mn-ea"/>
              </a:rPr>
              <a:t>                              PROTOCOL D’ADAPTACIÓ</a:t>
            </a:r>
            <a:endParaRPr lang="es-ES" altLang="pt-BR"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3600" dirty="0" smtClean="0">
                <a:solidFill>
                  <a:schemeClr val="tx2">
                    <a:lumMod val="60000"/>
                    <a:lumOff val="40000"/>
                  </a:schemeClr>
                </a:solidFill>
              </a:rPr>
              <a:t>L’adaptació amb les famílies dins l’aula</a:t>
            </a:r>
            <a:endParaRPr lang="ca-ES" sz="3600" dirty="0">
              <a:solidFill>
                <a:schemeClr val="tx2">
                  <a:lumMod val="60000"/>
                  <a:lumOff val="40000"/>
                </a:schemeClr>
              </a:solidFill>
            </a:endParaRPr>
          </a:p>
        </p:txBody>
      </p:sp>
      <p:sp>
        <p:nvSpPr>
          <p:cNvPr id="3" name="Contenidor de contingut 2"/>
          <p:cNvSpPr>
            <a:spLocks noGrp="1"/>
          </p:cNvSpPr>
          <p:nvPr>
            <p:ph idx="1"/>
          </p:nvPr>
        </p:nvSpPr>
        <p:spPr/>
        <p:txBody>
          <a:bodyPr>
            <a:normAutofit/>
          </a:bodyPr>
          <a:lstStyle/>
          <a:p>
            <a:r>
              <a:rPr lang="ca-ES" sz="2000" dirty="0" smtClean="0"/>
              <a:t>La parella </a:t>
            </a:r>
            <a:r>
              <a:rPr lang="ca-ES" sz="2000" dirty="0" err="1" smtClean="0"/>
              <a:t>mare-fill</a:t>
            </a:r>
            <a:r>
              <a:rPr lang="ca-ES" sz="2000" dirty="0" smtClean="0"/>
              <a:t> arriba a </a:t>
            </a:r>
            <a:r>
              <a:rPr lang="ca-ES" sz="2000" dirty="0" err="1" smtClean="0"/>
              <a:t>l’escoleta</a:t>
            </a:r>
            <a:r>
              <a:rPr lang="ca-ES" sz="2000" dirty="0" smtClean="0"/>
              <a:t> duent dins ella la història d’un vincle complexa i únic, la història de la identitat de dues persones que recíprocament s’han </a:t>
            </a:r>
            <a:r>
              <a:rPr lang="ca-ES" sz="2000" dirty="0" err="1" smtClean="0">
                <a:solidFill>
                  <a:srgbClr val="FF0000"/>
                </a:solidFill>
              </a:rPr>
              <a:t>re-conegut</a:t>
            </a:r>
            <a:r>
              <a:rPr lang="ca-ES" sz="2000" dirty="0" smtClean="0"/>
              <a:t>, examinat, unit.</a:t>
            </a:r>
            <a:endParaRPr lang="ca-ES" sz="2000" dirty="0" smtClean="0"/>
          </a:p>
          <a:p>
            <a:r>
              <a:rPr lang="ca-ES" sz="2000" dirty="0" smtClean="0"/>
              <a:t>“</a:t>
            </a:r>
            <a:r>
              <a:rPr lang="ca-ES" sz="2000" i="1" dirty="0" smtClean="0"/>
              <a:t>Las </a:t>
            </a:r>
            <a:r>
              <a:rPr lang="ca-ES" sz="2000" i="1" dirty="0" err="1" smtClean="0"/>
              <a:t>grandes</a:t>
            </a:r>
            <a:r>
              <a:rPr lang="ca-ES" sz="2000" i="1" dirty="0" smtClean="0"/>
              <a:t> </a:t>
            </a:r>
            <a:r>
              <a:rPr lang="ca-ES" sz="2000" i="1" dirty="0" err="1" smtClean="0"/>
              <a:t>potencialidades</a:t>
            </a:r>
            <a:r>
              <a:rPr lang="ca-ES" sz="2000" i="1" dirty="0" smtClean="0"/>
              <a:t> que se </a:t>
            </a:r>
            <a:r>
              <a:rPr lang="ca-ES" sz="2000" i="1" dirty="0" err="1" smtClean="0"/>
              <a:t>desplegan</a:t>
            </a:r>
            <a:r>
              <a:rPr lang="ca-ES" sz="2000" i="1" dirty="0" smtClean="0"/>
              <a:t> en el </a:t>
            </a:r>
            <a:r>
              <a:rPr lang="ca-ES" sz="2000" i="1" dirty="0" err="1" smtClean="0"/>
              <a:t>niño</a:t>
            </a:r>
            <a:r>
              <a:rPr lang="ca-ES" sz="2000" i="1" dirty="0" smtClean="0"/>
              <a:t> </a:t>
            </a:r>
            <a:r>
              <a:rPr lang="ca-ES" sz="2000" i="1" dirty="0" err="1" smtClean="0"/>
              <a:t>sólo</a:t>
            </a:r>
            <a:r>
              <a:rPr lang="ca-ES" sz="2000" i="1" dirty="0" smtClean="0"/>
              <a:t> </a:t>
            </a:r>
            <a:r>
              <a:rPr lang="ca-ES" sz="2000" i="1" dirty="0" err="1" smtClean="0"/>
              <a:t>pueden</a:t>
            </a:r>
            <a:r>
              <a:rPr lang="ca-ES" sz="2000" i="1" dirty="0" smtClean="0"/>
              <a:t> </a:t>
            </a:r>
            <a:r>
              <a:rPr lang="ca-ES" sz="2000" i="1" dirty="0" err="1" smtClean="0"/>
              <a:t>realizarse</a:t>
            </a:r>
            <a:r>
              <a:rPr lang="ca-ES" sz="2000" i="1" dirty="0" smtClean="0"/>
              <a:t> si </a:t>
            </a:r>
            <a:r>
              <a:rPr lang="ca-ES" sz="2000" i="1" dirty="0" err="1" smtClean="0"/>
              <a:t>hay</a:t>
            </a:r>
            <a:r>
              <a:rPr lang="ca-ES" sz="2000" i="1" dirty="0" smtClean="0"/>
              <a:t> un </a:t>
            </a:r>
            <a:r>
              <a:rPr lang="ca-ES" sz="2000" i="1" dirty="0" err="1" smtClean="0"/>
              <a:t>lazo</a:t>
            </a:r>
            <a:r>
              <a:rPr lang="ca-ES" sz="2000" i="1" dirty="0" smtClean="0"/>
              <a:t> </a:t>
            </a:r>
            <a:r>
              <a:rPr lang="ca-ES" sz="2000" i="1" dirty="0" err="1" smtClean="0"/>
              <a:t>fuerte</a:t>
            </a:r>
            <a:r>
              <a:rPr lang="ca-ES" sz="2000" i="1" dirty="0" smtClean="0"/>
              <a:t> y </a:t>
            </a:r>
            <a:r>
              <a:rPr lang="ca-ES" sz="2000" i="1" dirty="0" err="1" smtClean="0"/>
              <a:t>seguro</a:t>
            </a:r>
            <a:r>
              <a:rPr lang="ca-ES" sz="2000" i="1" dirty="0" smtClean="0"/>
              <a:t> que </a:t>
            </a:r>
            <a:r>
              <a:rPr lang="ca-ES" sz="2000" i="1" dirty="0" err="1" smtClean="0"/>
              <a:t>le</a:t>
            </a:r>
            <a:r>
              <a:rPr lang="ca-ES" sz="2000" i="1" dirty="0" smtClean="0"/>
              <a:t> </a:t>
            </a:r>
            <a:r>
              <a:rPr lang="ca-ES" sz="2000" i="1" dirty="0" err="1" smtClean="0"/>
              <a:t>une</a:t>
            </a:r>
            <a:r>
              <a:rPr lang="ca-ES" sz="2000" i="1" dirty="0" smtClean="0"/>
              <a:t> a </a:t>
            </a:r>
            <a:r>
              <a:rPr lang="ca-ES" sz="2000" i="1" dirty="0" err="1" smtClean="0"/>
              <a:t>sus</a:t>
            </a:r>
            <a:r>
              <a:rPr lang="ca-ES" sz="2000" i="1" dirty="0" smtClean="0"/>
              <a:t> </a:t>
            </a:r>
            <a:r>
              <a:rPr lang="ca-ES" sz="2000" i="1" dirty="0" err="1" smtClean="0"/>
              <a:t>anteriores</a:t>
            </a:r>
            <a:r>
              <a:rPr lang="ca-ES" sz="2000" i="1" dirty="0" smtClean="0"/>
              <a:t> </a:t>
            </a:r>
            <a:r>
              <a:rPr lang="ca-ES" sz="2000" i="1" dirty="0" err="1" smtClean="0"/>
              <a:t>experiencias</a:t>
            </a:r>
            <a:r>
              <a:rPr lang="ca-ES" sz="2000" i="1" dirty="0" smtClean="0"/>
              <a:t>, </a:t>
            </a:r>
            <a:r>
              <a:rPr lang="ca-ES" sz="2000" i="1" dirty="0" err="1" smtClean="0"/>
              <a:t>experiencias</a:t>
            </a:r>
            <a:r>
              <a:rPr lang="ca-ES" sz="2000" i="1" dirty="0" smtClean="0"/>
              <a:t>, </a:t>
            </a:r>
            <a:r>
              <a:rPr lang="ca-ES" sz="2000" i="1" dirty="0" err="1" smtClean="0"/>
              <a:t>precisamente</a:t>
            </a:r>
            <a:r>
              <a:rPr lang="ca-ES" sz="2000" i="1" dirty="0" smtClean="0"/>
              <a:t>, de </a:t>
            </a:r>
            <a:r>
              <a:rPr lang="ca-ES" sz="2000" i="1" dirty="0" err="1" smtClean="0">
                <a:solidFill>
                  <a:srgbClr val="FF0000"/>
                </a:solidFill>
              </a:rPr>
              <a:t>seguridad</a:t>
            </a:r>
            <a:r>
              <a:rPr lang="ca-ES" sz="2000" i="1" dirty="0" smtClean="0">
                <a:solidFill>
                  <a:srgbClr val="FF0000"/>
                </a:solidFill>
              </a:rPr>
              <a:t>, de </a:t>
            </a:r>
            <a:r>
              <a:rPr lang="ca-ES" sz="2000" i="1" dirty="0" err="1" smtClean="0">
                <a:solidFill>
                  <a:srgbClr val="FF0000"/>
                </a:solidFill>
              </a:rPr>
              <a:t>confianza</a:t>
            </a:r>
            <a:r>
              <a:rPr lang="ca-ES" sz="2000" i="1" dirty="0" smtClean="0">
                <a:solidFill>
                  <a:srgbClr val="FF0000"/>
                </a:solidFill>
              </a:rPr>
              <a:t>, de </a:t>
            </a:r>
            <a:r>
              <a:rPr lang="ca-ES" sz="2000" i="1" dirty="0" err="1" smtClean="0">
                <a:solidFill>
                  <a:srgbClr val="FF0000"/>
                </a:solidFill>
              </a:rPr>
              <a:t>esperanza</a:t>
            </a:r>
            <a:r>
              <a:rPr lang="ca-ES" sz="2000" dirty="0" smtClean="0">
                <a:solidFill>
                  <a:srgbClr val="FF0000"/>
                </a:solidFill>
              </a:rPr>
              <a:t>”</a:t>
            </a:r>
            <a:endParaRPr lang="ca-ES" sz="2000" dirty="0" smtClean="0">
              <a:solidFill>
                <a:srgbClr val="FF0000"/>
              </a:solidFill>
            </a:endParaRPr>
          </a:p>
          <a:p>
            <a:r>
              <a:rPr lang="ca-ES" sz="2000" dirty="0" smtClean="0"/>
              <a:t>La mare cerca dins </a:t>
            </a:r>
            <a:r>
              <a:rPr lang="ca-ES" sz="2000" dirty="0" err="1" smtClean="0"/>
              <a:t>l’escoleta</a:t>
            </a:r>
            <a:r>
              <a:rPr lang="ca-ES" sz="2000" dirty="0" smtClean="0"/>
              <a:t> persones disposades a acollir-lo bé, a </a:t>
            </a:r>
            <a:r>
              <a:rPr lang="ca-ES" sz="2000" dirty="0" err="1" smtClean="0"/>
              <a:t>comprendre-lo</a:t>
            </a:r>
            <a:r>
              <a:rPr lang="ca-ES" sz="2000" dirty="0" smtClean="0"/>
              <a:t>, a estar a prop </a:t>
            </a:r>
            <a:r>
              <a:rPr lang="ca-ES" sz="2000" dirty="0" err="1" smtClean="0"/>
              <a:t>d’ell</a:t>
            </a:r>
            <a:r>
              <a:rPr lang="ca-ES" sz="2000" dirty="0" smtClean="0"/>
              <a:t> i , a la vegada cerca també persones que l’entenguin a ella en aquest difícil moment de la separació.</a:t>
            </a:r>
            <a:endParaRPr lang="ca-ES" sz="2000" dirty="0" smtClean="0"/>
          </a:p>
          <a:p>
            <a:r>
              <a:rPr lang="ca-ES" sz="2000" dirty="0" smtClean="0"/>
              <a:t>L’educadora serà la que ocupi el seu lloc parcialment en el vincle que ha construït amb el seu fill...</a:t>
            </a:r>
            <a:endParaRPr lang="ca-ES" sz="2000" dirty="0"/>
          </a:p>
        </p:txBody>
      </p:sp>
      <p:sp>
        <p:nvSpPr>
          <p:cNvPr id="4" name="Contenidor de peu de pàgina 3"/>
          <p:cNvSpPr>
            <a:spLocks noGrp="1"/>
          </p:cNvSpPr>
          <p:nvPr>
            <p:ph type="ftr" sz="quarter" idx="11"/>
          </p:nvPr>
        </p:nvSpPr>
        <p:spPr>
          <a:xfrm>
            <a:off x="2555776" y="6356350"/>
            <a:ext cx="3888432" cy="365125"/>
          </a:xfrm>
        </p:spPr>
        <p:txBody>
          <a:bodyPr/>
          <a:lstStyle/>
          <a:p>
            <a:r>
              <a:rPr lang="es-ES" altLang="pt-BR" dirty="0" smtClean="0">
                <a:sym typeface="+mn-ea"/>
              </a:rPr>
              <a:t>FORMACIÓ INICIAL EN EQUIPS D’ATENCIÓ PRIMERENCA CURS 24-25</a:t>
            </a:r>
            <a:endParaRPr lang="es-ES" altLang="pt-BR" dirty="0" smtClean="0"/>
          </a:p>
          <a:p>
            <a:r>
              <a:rPr lang="es-ES" altLang="pt-BR" dirty="0" smtClean="0">
                <a:sym typeface="+mn-ea"/>
              </a:rPr>
              <a:t>                              PROTOCOL D’ADAPTACIÓ</a:t>
            </a:r>
            <a:endParaRPr lang="es-ES"/>
          </a:p>
          <a:p>
            <a:r>
              <a:rPr lang="es-ES" altLang="pt-BR" dirty="0" smtClean="0"/>
              <a:t> </a:t>
            </a:r>
            <a:endParaRPr lang="es-ES" altLang="pt-BR"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r>
              <a:rPr lang="ca-ES" dirty="0" smtClean="0">
                <a:solidFill>
                  <a:schemeClr val="tx2">
                    <a:lumMod val="60000"/>
                    <a:lumOff val="40000"/>
                  </a:schemeClr>
                </a:solidFill>
              </a:rPr>
              <a:t>L’adaptació amb les famílies dins l’aula</a:t>
            </a:r>
            <a:endParaRPr lang="ca-ES" dirty="0"/>
          </a:p>
        </p:txBody>
      </p:sp>
      <p:sp>
        <p:nvSpPr>
          <p:cNvPr id="3" name="Contenidor de contingut 2"/>
          <p:cNvSpPr>
            <a:spLocks noGrp="1"/>
          </p:cNvSpPr>
          <p:nvPr>
            <p:ph idx="1"/>
          </p:nvPr>
        </p:nvSpPr>
        <p:spPr/>
        <p:txBody>
          <a:bodyPr>
            <a:normAutofit/>
          </a:bodyPr>
          <a:lstStyle/>
          <a:p>
            <a:r>
              <a:rPr lang="ca-ES" i="1" dirty="0" smtClean="0"/>
              <a:t> </a:t>
            </a:r>
            <a:r>
              <a:rPr lang="ca-ES" sz="2000" dirty="0" smtClean="0"/>
              <a:t>La professionalitat de l’educadora està en la capacitat de </a:t>
            </a:r>
            <a:r>
              <a:rPr lang="ca-ES" sz="2000" b="1" dirty="0" smtClean="0"/>
              <a:t>captar “l’ambient matern”</a:t>
            </a:r>
            <a:r>
              <a:rPr lang="ca-ES" sz="2000" dirty="0" smtClean="0"/>
              <a:t>, o la forma en que la mare ha creat amb el seu fill gestes i rituals, captar els seus aspectes facilitadors des del punt de vista físic, relacional i </a:t>
            </a:r>
            <a:r>
              <a:rPr lang="ca-ES" sz="2000" dirty="0" err="1" smtClean="0"/>
              <a:t>ideatiu</a:t>
            </a:r>
            <a:r>
              <a:rPr lang="ca-ES" sz="2000" dirty="0" smtClean="0"/>
              <a:t> per reproduir-los i crear d’aquesta forma un pont que ajudi al nin a viure la separació de la mare no de manera hostil, sinó familiar.</a:t>
            </a:r>
            <a:endParaRPr lang="ca-ES" sz="2000" dirty="0" smtClean="0"/>
          </a:p>
          <a:p>
            <a:r>
              <a:rPr lang="ca-ES" sz="2000" dirty="0" smtClean="0"/>
              <a:t>Correspon a l’educadora crear el </a:t>
            </a:r>
            <a:r>
              <a:rPr lang="ca-ES" sz="2000" i="1" dirty="0" smtClean="0"/>
              <a:t>holding </a:t>
            </a:r>
            <a:r>
              <a:rPr lang="ca-ES" sz="2000" dirty="0" smtClean="0"/>
              <a:t>(apego, possessió, aferrament</a:t>
            </a:r>
            <a:r>
              <a:rPr lang="ca-ES" sz="2000" i="1" dirty="0" smtClean="0"/>
              <a:t>) </a:t>
            </a:r>
            <a:r>
              <a:rPr lang="ca-ES" sz="2000" dirty="0" smtClean="0"/>
              <a:t>matern , aquest ambient que </a:t>
            </a:r>
            <a:r>
              <a:rPr lang="ca-ES" sz="2000" dirty="0" err="1" smtClean="0"/>
              <a:t>Winnicot</a:t>
            </a:r>
            <a:r>
              <a:rPr lang="ca-ES" sz="2000" dirty="0" smtClean="0"/>
              <a:t> ens recorda que constitueix  el </a:t>
            </a:r>
            <a:r>
              <a:rPr lang="ca-ES" sz="2000" dirty="0" err="1" smtClean="0"/>
              <a:t>soport</a:t>
            </a:r>
            <a:r>
              <a:rPr lang="ca-ES" sz="2000" dirty="0" smtClean="0"/>
              <a:t> segur capaç de facilitar els </a:t>
            </a:r>
            <a:r>
              <a:rPr lang="ca-ES" sz="2000" dirty="0" err="1" smtClean="0"/>
              <a:t>procesos</a:t>
            </a:r>
            <a:r>
              <a:rPr lang="ca-ES" sz="2000" dirty="0" smtClean="0"/>
              <a:t> de creixement i exploració del món a través del </a:t>
            </a:r>
            <a:r>
              <a:rPr lang="ca-ES" sz="2000" i="1" dirty="0" err="1" smtClean="0"/>
              <a:t>handing</a:t>
            </a:r>
            <a:r>
              <a:rPr lang="ca-ES" sz="2000" i="1" dirty="0" smtClean="0"/>
              <a:t> </a:t>
            </a:r>
            <a:r>
              <a:rPr lang="ca-ES" sz="2000" dirty="0" smtClean="0"/>
              <a:t>(</a:t>
            </a:r>
            <a:r>
              <a:rPr lang="ca-ES" sz="2000" dirty="0" err="1" smtClean="0"/>
              <a:t>manoseo</a:t>
            </a:r>
            <a:r>
              <a:rPr lang="ca-ES" sz="2000" dirty="0" smtClean="0"/>
              <a:t>) o sigui el contacte primari pel qual la mare té en braços al seu fill, l’acaricia, li proporciona “l’aliment psicològic”...”possessió de ment i cos”.</a:t>
            </a:r>
            <a:endParaRPr lang="ca-ES" sz="2000" dirty="0" smtClean="0"/>
          </a:p>
          <a:p>
            <a:endParaRPr lang="ca-ES" dirty="0"/>
          </a:p>
        </p:txBody>
      </p:sp>
      <p:sp>
        <p:nvSpPr>
          <p:cNvPr id="4" name="Contenidor de peu de pàgina 3"/>
          <p:cNvSpPr>
            <a:spLocks noGrp="1"/>
          </p:cNvSpPr>
          <p:nvPr>
            <p:ph type="ftr" sz="quarter" idx="11"/>
          </p:nvPr>
        </p:nvSpPr>
        <p:spPr>
          <a:xfrm>
            <a:off x="2555776" y="6237312"/>
            <a:ext cx="4104456" cy="484163"/>
          </a:xfrm>
        </p:spPr>
        <p:txBody>
          <a:bodyPr/>
          <a:lstStyle/>
          <a:p>
            <a:endParaRPr lang="es-ES" altLang="pt-BR" dirty="0" smtClean="0">
              <a:sym typeface="+mn-ea"/>
            </a:endParaRPr>
          </a:p>
          <a:p>
            <a:endParaRPr lang="es-ES" altLang="pt-BR" dirty="0" smtClean="0">
              <a:sym typeface="+mn-ea"/>
            </a:endParaRPr>
          </a:p>
          <a:p>
            <a:r>
              <a:rPr lang="es-ES" altLang="pt-BR" dirty="0" smtClean="0">
                <a:sym typeface="+mn-ea"/>
              </a:rPr>
              <a:t>FORMACIÓ INICIAL EN EQUIPS D’ATENCIÓ PRIMERENCA CURS 24-25.  PROTOCOL D’ADAPTACIÓ</a:t>
            </a:r>
            <a:endParaRPr lang="es-ES"/>
          </a:p>
          <a:p>
            <a:endParaRPr lang="es-ES" dirty="0" smtClean="0"/>
          </a:p>
          <a:p>
            <a:endParaRPr lang="es-E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r>
              <a:rPr lang="ca-ES" dirty="0" smtClean="0">
                <a:solidFill>
                  <a:schemeClr val="tx2">
                    <a:lumMod val="60000"/>
                    <a:lumOff val="40000"/>
                  </a:schemeClr>
                </a:solidFill>
              </a:rPr>
              <a:t>L’adaptació amb les famílies dins l’aula</a:t>
            </a:r>
            <a:endParaRPr lang="ca-ES" dirty="0"/>
          </a:p>
        </p:txBody>
      </p:sp>
      <p:sp>
        <p:nvSpPr>
          <p:cNvPr id="3" name="Contenidor de contingut 2"/>
          <p:cNvSpPr>
            <a:spLocks noGrp="1"/>
          </p:cNvSpPr>
          <p:nvPr>
            <p:ph idx="1"/>
          </p:nvPr>
        </p:nvSpPr>
        <p:spPr/>
        <p:txBody>
          <a:bodyPr>
            <a:normAutofit lnSpcReduction="10000"/>
          </a:bodyPr>
          <a:lstStyle/>
          <a:p>
            <a:r>
              <a:rPr lang="ca-ES" sz="2000" i="1" dirty="0" err="1" smtClean="0"/>
              <a:t>Estamos</a:t>
            </a:r>
            <a:r>
              <a:rPr lang="ca-ES" sz="2000" i="1" dirty="0" smtClean="0"/>
              <a:t> </a:t>
            </a:r>
            <a:r>
              <a:rPr lang="ca-ES" sz="2000" i="1" dirty="0" err="1" smtClean="0"/>
              <a:t>convencidos</a:t>
            </a:r>
            <a:r>
              <a:rPr lang="ca-ES" sz="2000" i="1" dirty="0" smtClean="0"/>
              <a:t> de que compartir los </a:t>
            </a:r>
            <a:r>
              <a:rPr lang="ca-ES" sz="2000" i="1" dirty="0" err="1" smtClean="0"/>
              <a:t>primeros</a:t>
            </a:r>
            <a:r>
              <a:rPr lang="ca-ES" sz="2000" i="1" dirty="0" smtClean="0"/>
              <a:t> </a:t>
            </a:r>
            <a:r>
              <a:rPr lang="ca-ES" sz="2000" i="1" dirty="0" err="1" smtClean="0"/>
              <a:t>contactos</a:t>
            </a:r>
            <a:r>
              <a:rPr lang="ca-ES" sz="2000" i="1" dirty="0" smtClean="0"/>
              <a:t> en el </a:t>
            </a:r>
            <a:r>
              <a:rPr lang="ca-ES" sz="2000" i="1" dirty="0" err="1" smtClean="0"/>
              <a:t>nuevo</a:t>
            </a:r>
            <a:r>
              <a:rPr lang="ca-ES" sz="2000" i="1" dirty="0" smtClean="0"/>
              <a:t> </a:t>
            </a:r>
            <a:r>
              <a:rPr lang="ca-ES" sz="2000" i="1" dirty="0" err="1" smtClean="0"/>
              <a:t>ambiente</a:t>
            </a:r>
            <a:r>
              <a:rPr lang="ca-ES" sz="2000" i="1" dirty="0" smtClean="0"/>
              <a:t> con la </a:t>
            </a:r>
            <a:r>
              <a:rPr lang="ca-ES" sz="2000" i="1" dirty="0" err="1" smtClean="0"/>
              <a:t>madre</a:t>
            </a:r>
            <a:r>
              <a:rPr lang="ca-ES" sz="2000" i="1" dirty="0" smtClean="0"/>
              <a:t> (o el </a:t>
            </a:r>
            <a:r>
              <a:rPr lang="ca-ES" sz="2000" i="1" dirty="0" err="1" smtClean="0"/>
              <a:t>padre</a:t>
            </a:r>
            <a:r>
              <a:rPr lang="ca-ES" sz="2000" i="1" dirty="0" smtClean="0"/>
              <a:t>) </a:t>
            </a:r>
            <a:r>
              <a:rPr lang="ca-ES" sz="2000" i="1" dirty="0" err="1" smtClean="0"/>
              <a:t>permite</a:t>
            </a:r>
            <a:r>
              <a:rPr lang="ca-ES" sz="2000" i="1" dirty="0" smtClean="0"/>
              <a:t> al </a:t>
            </a:r>
            <a:r>
              <a:rPr lang="ca-ES" sz="2000" i="1" dirty="0" err="1" smtClean="0"/>
              <a:t>niño</a:t>
            </a:r>
            <a:r>
              <a:rPr lang="ca-ES" sz="2000" i="1" dirty="0" smtClean="0"/>
              <a:t> explorar y relacionar con </a:t>
            </a:r>
            <a:r>
              <a:rPr lang="ca-ES" sz="2000" i="1" dirty="0" err="1" smtClean="0"/>
              <a:t>mayor</a:t>
            </a:r>
            <a:r>
              <a:rPr lang="ca-ES" sz="2000" i="1" dirty="0" smtClean="0"/>
              <a:t> </a:t>
            </a:r>
            <a:r>
              <a:rPr lang="ca-ES" sz="2000" i="1" dirty="0" err="1" smtClean="0"/>
              <a:t>tranquilidad</a:t>
            </a:r>
            <a:r>
              <a:rPr lang="ca-ES" sz="2000" i="1" dirty="0" smtClean="0"/>
              <a:t>. En los </a:t>
            </a:r>
            <a:r>
              <a:rPr lang="ca-ES" sz="2000" i="1" dirty="0" err="1" smtClean="0"/>
              <a:t>primeros</a:t>
            </a:r>
            <a:r>
              <a:rPr lang="ca-ES" sz="2000" i="1" dirty="0" smtClean="0"/>
              <a:t> </a:t>
            </a:r>
            <a:r>
              <a:rPr lang="ca-ES" sz="2000" i="1" dirty="0" err="1" smtClean="0"/>
              <a:t>dias</a:t>
            </a:r>
            <a:r>
              <a:rPr lang="ca-ES" sz="2000" i="1" dirty="0" smtClean="0"/>
              <a:t> los </a:t>
            </a:r>
            <a:r>
              <a:rPr lang="ca-ES" sz="2000" i="1" dirty="0" err="1" smtClean="0"/>
              <a:t>padres</a:t>
            </a:r>
            <a:r>
              <a:rPr lang="ca-ES" sz="2000" i="1" dirty="0" smtClean="0"/>
              <a:t> </a:t>
            </a:r>
            <a:r>
              <a:rPr lang="ca-ES" sz="2000" i="1" dirty="0" err="1" smtClean="0"/>
              <a:t>representan</a:t>
            </a:r>
            <a:r>
              <a:rPr lang="ca-ES" sz="2000" i="1" dirty="0" smtClean="0"/>
              <a:t> una “base segura”.....</a:t>
            </a:r>
            <a:r>
              <a:rPr lang="ca-ES" sz="2000" b="1" i="1" dirty="0" smtClean="0"/>
              <a:t>el </a:t>
            </a:r>
            <a:r>
              <a:rPr lang="ca-ES" sz="2000" b="1" i="1" dirty="0" err="1" smtClean="0"/>
              <a:t>nuevo</a:t>
            </a:r>
            <a:r>
              <a:rPr lang="ca-ES" sz="2000" b="1" i="1" dirty="0" smtClean="0"/>
              <a:t> </a:t>
            </a:r>
            <a:r>
              <a:rPr lang="ca-ES" sz="2000" b="1" i="1" dirty="0" err="1" smtClean="0"/>
              <a:t>ambiente</a:t>
            </a:r>
            <a:r>
              <a:rPr lang="ca-ES" sz="2000" b="1" i="1" dirty="0" smtClean="0"/>
              <a:t> de </a:t>
            </a:r>
            <a:r>
              <a:rPr lang="ca-ES" sz="2000" b="1" i="1" dirty="0" err="1" smtClean="0"/>
              <a:t>escuela</a:t>
            </a:r>
            <a:r>
              <a:rPr lang="ca-ES" sz="2000" b="1" i="1" dirty="0" smtClean="0"/>
              <a:t> queda </a:t>
            </a:r>
            <a:r>
              <a:rPr lang="ca-ES" sz="2000" b="1" i="1" dirty="0" err="1" smtClean="0"/>
              <a:t>afectivamente</a:t>
            </a:r>
            <a:r>
              <a:rPr lang="ca-ES" sz="2000" b="1" i="1" dirty="0" smtClean="0"/>
              <a:t> </a:t>
            </a:r>
            <a:r>
              <a:rPr lang="ca-ES" sz="2000" b="1" i="1" dirty="0" err="1" smtClean="0"/>
              <a:t>revestido</a:t>
            </a:r>
            <a:r>
              <a:rPr lang="ca-ES" sz="2000" b="1" i="1" dirty="0" smtClean="0"/>
              <a:t> (</a:t>
            </a:r>
            <a:r>
              <a:rPr lang="ca-ES" sz="2000" b="1" i="1" dirty="0" err="1" smtClean="0"/>
              <a:t>primero</a:t>
            </a:r>
            <a:r>
              <a:rPr lang="ca-ES" sz="2000" b="1" i="1" dirty="0" smtClean="0"/>
              <a:t> </a:t>
            </a:r>
            <a:r>
              <a:rPr lang="ca-ES" sz="2000" b="1" i="1" dirty="0" err="1" smtClean="0"/>
              <a:t>concretamente</a:t>
            </a:r>
            <a:r>
              <a:rPr lang="ca-ES" sz="2000" b="1" i="1" dirty="0" smtClean="0"/>
              <a:t>, </a:t>
            </a:r>
            <a:r>
              <a:rPr lang="ca-ES" sz="2000" b="1" i="1" dirty="0" err="1" smtClean="0"/>
              <a:t>después</a:t>
            </a:r>
            <a:r>
              <a:rPr lang="ca-ES" sz="2000" b="1" i="1" dirty="0" smtClean="0"/>
              <a:t> </a:t>
            </a:r>
            <a:r>
              <a:rPr lang="ca-ES" sz="2000" b="1" i="1" dirty="0" err="1" smtClean="0"/>
              <a:t>simbólicamente</a:t>
            </a:r>
            <a:r>
              <a:rPr lang="ca-ES" sz="2000" i="1" dirty="0" smtClean="0"/>
              <a:t>) de la presencia materna o paterna.</a:t>
            </a:r>
            <a:endParaRPr lang="ca-ES" sz="2000" i="1" dirty="0" smtClean="0"/>
          </a:p>
          <a:p>
            <a:r>
              <a:rPr lang="ca-ES" sz="2000" dirty="0" smtClean="0"/>
              <a:t>PARAULES CLAU: </a:t>
            </a:r>
            <a:r>
              <a:rPr lang="ca-ES" sz="2000" b="1" dirty="0" smtClean="0"/>
              <a:t>VINCLE I BASE SEGURA</a:t>
            </a:r>
            <a:r>
              <a:rPr lang="ca-ES" sz="2000" dirty="0" smtClean="0"/>
              <a:t>.</a:t>
            </a:r>
            <a:endParaRPr lang="ca-ES" sz="2000" dirty="0" smtClean="0"/>
          </a:p>
          <a:p>
            <a:r>
              <a:rPr lang="ca-ES" sz="2000" dirty="0" smtClean="0"/>
              <a:t>Es proposa una paraula nova “domesticar”, que significa crear llaços </a:t>
            </a:r>
            <a:r>
              <a:rPr lang="ca-ES" sz="2000" i="1" dirty="0" smtClean="0"/>
              <a:t>(El </a:t>
            </a:r>
            <a:r>
              <a:rPr lang="ca-ES" sz="2000" i="1" dirty="0" err="1" smtClean="0"/>
              <a:t>Principito</a:t>
            </a:r>
            <a:r>
              <a:rPr lang="ca-ES" sz="2000" i="1" dirty="0" smtClean="0"/>
              <a:t>).</a:t>
            </a:r>
            <a:endParaRPr lang="ca-ES" sz="2000" i="1" dirty="0" smtClean="0"/>
          </a:p>
          <a:p>
            <a:r>
              <a:rPr lang="ca-ES" sz="2000" dirty="0" smtClean="0"/>
              <a:t>L’educadora, abans de ser figura significativa i familiar de referència haurà de tenir l’oportunitat d’observar el millor possible el tipus de vincle que hi ha entre el nin i les figures </a:t>
            </a:r>
            <a:r>
              <a:rPr lang="ca-ES" sz="2000" dirty="0" err="1" smtClean="0"/>
              <a:t>d’apego</a:t>
            </a:r>
            <a:r>
              <a:rPr lang="ca-ES" sz="2000" dirty="0" smtClean="0"/>
              <a:t>.</a:t>
            </a:r>
            <a:endParaRPr lang="ca-ES" sz="2000" dirty="0" smtClean="0"/>
          </a:p>
          <a:p>
            <a:r>
              <a:rPr lang="ca-ES" sz="2000" dirty="0" smtClean="0"/>
              <a:t>Crear progressivament hàbits de vida tranquil·litzadors i interaccions recíprocament agradables, que el nin pugui reconèixer, recordar, esperar, l’educadora crearà les bases per a que el nin accepti explorar.</a:t>
            </a:r>
            <a:endParaRPr lang="ca-ES" sz="2000" dirty="0" smtClean="0"/>
          </a:p>
          <a:p>
            <a:endParaRPr lang="ca-ES" sz="2000" dirty="0" smtClean="0"/>
          </a:p>
          <a:p>
            <a:endParaRPr lang="ca-ES" dirty="0"/>
          </a:p>
        </p:txBody>
      </p:sp>
      <p:sp>
        <p:nvSpPr>
          <p:cNvPr id="4" name="Contenidor de peu de pàgina 3"/>
          <p:cNvSpPr>
            <a:spLocks noGrp="1"/>
          </p:cNvSpPr>
          <p:nvPr>
            <p:ph type="ftr" sz="quarter" idx="11"/>
          </p:nvPr>
        </p:nvSpPr>
        <p:spPr>
          <a:xfrm>
            <a:off x="2555776" y="6237312"/>
            <a:ext cx="4104456" cy="484163"/>
          </a:xfrm>
        </p:spPr>
        <p:txBody>
          <a:bodyPr/>
          <a:lstStyle/>
          <a:p>
            <a:r>
              <a:rPr lang="es-ES" altLang="pt-BR" dirty="0" smtClean="0">
                <a:sym typeface="+mn-ea"/>
              </a:rPr>
              <a:t>FORMACIÓ INICIAL EN EQUIPS D’ATENCIÓ PRIMERENCA CURS 24-25.  PROTOCOL D’ADAPTACIÓ</a:t>
            </a:r>
            <a:endParaRPr lang="es-ES"/>
          </a:p>
          <a:p>
            <a:r>
              <a:rPr lang="es-ES" altLang="pt-BR" dirty="0" smtClean="0"/>
              <a:t> </a:t>
            </a:r>
            <a:endParaRPr lang="es-ES" altLang="pt-BR"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r>
              <a:rPr lang="ca-ES" dirty="0" smtClean="0">
                <a:solidFill>
                  <a:schemeClr val="tx2">
                    <a:lumMod val="60000"/>
                    <a:lumOff val="40000"/>
                  </a:schemeClr>
                </a:solidFill>
              </a:rPr>
              <a:t>L’adaptació amb les famílies dins l’aula</a:t>
            </a:r>
            <a:endParaRPr lang="ca-ES" dirty="0"/>
          </a:p>
        </p:txBody>
      </p:sp>
      <p:sp>
        <p:nvSpPr>
          <p:cNvPr id="3" name="Contenidor de contingut 2"/>
          <p:cNvSpPr>
            <a:spLocks noGrp="1"/>
          </p:cNvSpPr>
          <p:nvPr>
            <p:ph idx="1"/>
          </p:nvPr>
        </p:nvSpPr>
        <p:spPr>
          <a:xfrm>
            <a:off x="467544" y="1556792"/>
            <a:ext cx="8229600" cy="4525963"/>
          </a:xfrm>
        </p:spPr>
        <p:txBody>
          <a:bodyPr>
            <a:normAutofit/>
          </a:bodyPr>
          <a:lstStyle/>
          <a:p>
            <a:r>
              <a:rPr lang="ca-ES" sz="2000" i="1" dirty="0" smtClean="0"/>
              <a:t> </a:t>
            </a:r>
            <a:r>
              <a:rPr lang="ca-ES" sz="2000" dirty="0" smtClean="0"/>
              <a:t> Afrontar l’adaptació significa anar dirigint la transició d’un sistema de vincles a un altra que NO SUBSTITUEIX al sistema primari, sinó que ho INTEGRA I HO AMPLIA. </a:t>
            </a:r>
            <a:endParaRPr lang="ca-ES" sz="2000" dirty="0" smtClean="0"/>
          </a:p>
          <a:p>
            <a:endParaRPr lang="ca-ES" sz="2000" dirty="0" smtClean="0"/>
          </a:p>
          <a:p>
            <a:endParaRPr lang="ca-ES" sz="2000" dirty="0" smtClean="0"/>
          </a:p>
          <a:p>
            <a:pPr marL="457200" indent="-457200">
              <a:buFont typeface="+mj-lt"/>
              <a:buAutoNum type="arabicPeriod"/>
            </a:pPr>
            <a:r>
              <a:rPr lang="ca-ES" sz="2000" dirty="0" smtClean="0"/>
              <a:t>QUÈ ÉS EL QUE NECESSITA EL NIN EN AQUEST PROCÈS?</a:t>
            </a:r>
            <a:endParaRPr lang="ca-ES" sz="2000" dirty="0" smtClean="0"/>
          </a:p>
          <a:p>
            <a:pPr marL="457200" indent="-457200">
              <a:buFont typeface="+mj-lt"/>
              <a:buAutoNum type="arabicPeriod"/>
            </a:pPr>
            <a:endParaRPr lang="ca-ES" sz="2000" dirty="0" smtClean="0"/>
          </a:p>
          <a:p>
            <a:pPr marL="457200" indent="-457200">
              <a:buFont typeface="+mj-lt"/>
              <a:buAutoNum type="arabicPeriod"/>
            </a:pPr>
            <a:r>
              <a:rPr lang="ca-ES" sz="2000" dirty="0" smtClean="0"/>
              <a:t>QUINES SON LES FUNCIONS DE </a:t>
            </a:r>
            <a:r>
              <a:rPr lang="es-ES" altLang="ca-ES" sz="2000" dirty="0" smtClean="0"/>
              <a:t>L’EAP I DE </a:t>
            </a:r>
            <a:r>
              <a:rPr lang="ca-ES" sz="2000" dirty="0" smtClean="0"/>
              <a:t>LES EDUCADORES EN AQUESTA FASE?</a:t>
            </a:r>
            <a:endParaRPr lang="ca-ES" sz="2000" dirty="0" smtClean="0"/>
          </a:p>
          <a:p>
            <a:pPr marL="457200" indent="-457200">
              <a:buFont typeface="+mj-lt"/>
              <a:buAutoNum type="arabicPeriod"/>
            </a:pPr>
            <a:endParaRPr lang="ca-ES" sz="2000" dirty="0" smtClean="0"/>
          </a:p>
          <a:p>
            <a:pPr marL="457200" indent="-457200">
              <a:buFont typeface="+mj-lt"/>
              <a:buAutoNum type="arabicPeriod"/>
            </a:pPr>
            <a:r>
              <a:rPr lang="ca-ES" sz="2000" dirty="0" smtClean="0">
                <a:solidFill>
                  <a:srgbClr val="FF0000"/>
                </a:solidFill>
              </a:rPr>
              <a:t>QUÈ NECESSITEN LES EDUCADORES PER ACOMPANYAR EL NIN EN AQUEST RECORREGUT?</a:t>
            </a:r>
            <a:endParaRPr lang="ca-ES" sz="2000" dirty="0" smtClean="0">
              <a:solidFill>
                <a:srgbClr val="FF0000"/>
              </a:solidFill>
            </a:endParaRPr>
          </a:p>
          <a:p>
            <a:endParaRPr lang="ca-ES" sz="2000" dirty="0" smtClean="0">
              <a:solidFill>
                <a:srgbClr val="FF0000"/>
              </a:solidFill>
            </a:endParaRPr>
          </a:p>
          <a:p>
            <a:endParaRPr lang="ca-ES" sz="2000" dirty="0" smtClean="0">
              <a:solidFill>
                <a:srgbClr val="FF0000"/>
              </a:solidFill>
            </a:endParaRPr>
          </a:p>
        </p:txBody>
      </p:sp>
      <p:sp>
        <p:nvSpPr>
          <p:cNvPr id="4" name="Contenidor de peu de pàgina 3"/>
          <p:cNvSpPr>
            <a:spLocks noGrp="1"/>
          </p:cNvSpPr>
          <p:nvPr>
            <p:ph type="ftr" sz="quarter" idx="11"/>
          </p:nvPr>
        </p:nvSpPr>
        <p:spPr>
          <a:xfrm>
            <a:off x="2555776" y="6237312"/>
            <a:ext cx="4104456" cy="484163"/>
          </a:xfrm>
        </p:spPr>
        <p:txBody>
          <a:bodyPr/>
          <a:lstStyle/>
          <a:p>
            <a:r>
              <a:rPr lang="es-ES" altLang="pt-BR" dirty="0" smtClean="0">
                <a:sym typeface="+mn-ea"/>
              </a:rPr>
              <a:t>FORMACIÓ INICIAL EN EQUIPS D’ATENCIÓ PRIMERENCA CURS 24-25.  PROTOCOL D’ADAPTACIÓ</a:t>
            </a:r>
            <a:endParaRPr lang="es-ES" altLang="pt-BR"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3600" dirty="0" smtClean="0">
                <a:solidFill>
                  <a:schemeClr val="tx2">
                    <a:lumMod val="60000"/>
                    <a:lumOff val="40000"/>
                  </a:schemeClr>
                </a:solidFill>
              </a:rPr>
              <a:t>QUE ENS APORTEN LES FAMÍLIES?</a:t>
            </a:r>
            <a:endParaRPr lang="ca-ES" sz="3600" dirty="0"/>
          </a:p>
        </p:txBody>
      </p:sp>
      <p:sp>
        <p:nvSpPr>
          <p:cNvPr id="3" name="Contenidor de contingut 2"/>
          <p:cNvSpPr>
            <a:spLocks noGrp="1"/>
          </p:cNvSpPr>
          <p:nvPr>
            <p:ph idx="1"/>
          </p:nvPr>
        </p:nvSpPr>
        <p:spPr>
          <a:xfrm>
            <a:off x="467544" y="1772817"/>
            <a:ext cx="8229600" cy="4392488"/>
          </a:xfrm>
        </p:spPr>
        <p:txBody>
          <a:bodyPr>
            <a:normAutofit/>
          </a:bodyPr>
          <a:lstStyle/>
          <a:p>
            <a:r>
              <a:rPr lang="ca-ES" sz="2400" dirty="0" smtClean="0"/>
              <a:t> Fer l’adaptació amb les famílies dins l’aula permet que aquestes entenguin perfectament el que viuen i senten diàriament els infants dins </a:t>
            </a:r>
            <a:r>
              <a:rPr lang="ca-ES" sz="2400" dirty="0" err="1" smtClean="0"/>
              <a:t>l’escoleta</a:t>
            </a:r>
            <a:r>
              <a:rPr lang="ca-ES" sz="2400" dirty="0" smtClean="0"/>
              <a:t>.</a:t>
            </a:r>
            <a:endParaRPr lang="ca-ES" sz="2400" dirty="0" smtClean="0"/>
          </a:p>
          <a:p>
            <a:r>
              <a:rPr lang="ca-ES" sz="2400" dirty="0" smtClean="0"/>
              <a:t>Es un </a:t>
            </a:r>
            <a:r>
              <a:rPr lang="ca-ES" sz="2400" b="1" dirty="0" smtClean="0"/>
              <a:t>escenari privilegiat per a les FAMÍLIES </a:t>
            </a:r>
            <a:r>
              <a:rPr lang="ca-ES" sz="2400" dirty="0" smtClean="0"/>
              <a:t>per observar el seu fill com es relaciona amb els iguals, amb la tutora, amb els materials.</a:t>
            </a:r>
            <a:endParaRPr lang="ca-ES" sz="2400" dirty="0" smtClean="0"/>
          </a:p>
          <a:p>
            <a:r>
              <a:rPr lang="ca-ES" sz="2400" dirty="0" smtClean="0"/>
              <a:t>Es un </a:t>
            </a:r>
            <a:r>
              <a:rPr lang="ca-ES" sz="2400" b="1" dirty="0" smtClean="0"/>
              <a:t>escenari privilegiat per a les EDUCADORES</a:t>
            </a:r>
            <a:r>
              <a:rPr lang="ca-ES" sz="2400" dirty="0" smtClean="0"/>
              <a:t>, per observar com es relaciona el nin amb el pare o mare, què li agrada,  com es dirigeixen a ell, quins rituals empren...quines cançons o jocs li fan...</a:t>
            </a:r>
            <a:endParaRPr lang="ca-ES" sz="2400" dirty="0"/>
          </a:p>
        </p:txBody>
      </p:sp>
      <p:sp>
        <p:nvSpPr>
          <p:cNvPr id="4" name="Contenidor de peu de pàgina 3"/>
          <p:cNvSpPr>
            <a:spLocks noGrp="1"/>
          </p:cNvSpPr>
          <p:nvPr>
            <p:ph type="ftr" sz="quarter" idx="11"/>
          </p:nvPr>
        </p:nvSpPr>
        <p:spPr>
          <a:xfrm>
            <a:off x="2555776" y="6237312"/>
            <a:ext cx="4104456" cy="484163"/>
          </a:xfrm>
        </p:spPr>
        <p:txBody>
          <a:bodyPr/>
          <a:lstStyle/>
          <a:p>
            <a:r>
              <a:rPr lang="es-ES" altLang="pt-BR" dirty="0" smtClean="0">
                <a:sym typeface="+mn-ea"/>
              </a:rPr>
              <a:t>FORMACIÓ INICIAL EN EQUIPS D’ATENCIÓ PRIMERENCA CURS 24-25.  PROTOCOL D’ADAPTACIÓ</a:t>
            </a:r>
            <a:endParaRPr lang="es-ES" altLang="pt-BR"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normAutofit fontScale="90000"/>
          </a:bodyPr>
          <a:p>
            <a:r>
              <a:rPr lang="es-ES" altLang="en-US" sz="3600">
                <a:solidFill>
                  <a:schemeClr val="tx2"/>
                </a:solidFill>
              </a:rPr>
              <a:t>ELS EAPs,  SUPORT AL PROCÉS D’ADAPTACIÓ:</a:t>
            </a:r>
            <a:endParaRPr lang="es-ES" altLang="en-US" sz="3600">
              <a:solidFill>
                <a:schemeClr val="tx2"/>
              </a:solidFill>
            </a:endParaRPr>
          </a:p>
        </p:txBody>
      </p:sp>
      <p:sp>
        <p:nvSpPr>
          <p:cNvPr id="3" name="Marcador de posición de contenido 2"/>
          <p:cNvSpPr>
            <a:spLocks noGrp="1"/>
          </p:cNvSpPr>
          <p:nvPr>
            <p:ph idx="1"/>
          </p:nvPr>
        </p:nvSpPr>
        <p:spPr/>
        <p:txBody>
          <a:bodyPr/>
          <a:p>
            <a:r>
              <a:rPr lang="es-ES" altLang="en-US"/>
              <a:t>HEM D’ENTENDRE QUE LES EDUCADORES ESTAN SOSTENINT MOLTES ANGOIXES DURANT AQUEST PERÍODE:</a:t>
            </a:r>
            <a:endParaRPr lang="es-ES" altLang="en-US"/>
          </a:p>
          <a:p>
            <a:pPr lvl="1"/>
            <a:r>
              <a:rPr lang="es-ES" altLang="en-US"/>
              <a:t>Les angoixes de les famílies</a:t>
            </a:r>
            <a:endParaRPr lang="es-ES" altLang="en-US"/>
          </a:p>
          <a:p>
            <a:pPr lvl="1"/>
            <a:r>
              <a:rPr lang="es-ES" altLang="en-US"/>
              <a:t>Les angoixes de sentir els infants que ploren i no poder atendre-los adequadament.</a:t>
            </a:r>
            <a:endParaRPr lang="es-ES" altLang="en-US"/>
          </a:p>
          <a:p>
            <a:pPr lvl="1"/>
            <a:r>
              <a:rPr lang="es-ES" altLang="en-US"/>
              <a:t>La seva pròpia angoixa.</a:t>
            </a:r>
            <a:endParaRPr lang="es-ES" altLang="en-US"/>
          </a:p>
          <a:p>
            <a:pPr lvl="1"/>
            <a:r>
              <a:rPr lang="es-ES" altLang="en-US"/>
              <a:t>I a vegades les angoixes dels professionals dels EAPs !</a:t>
            </a:r>
            <a:endParaRPr lang="es-ES" altLang="en-US"/>
          </a:p>
        </p:txBody>
      </p:sp>
      <p:sp>
        <p:nvSpPr>
          <p:cNvPr id="4" name="Marcador de posición de pie de página 3"/>
          <p:cNvSpPr>
            <a:spLocks noGrp="1"/>
          </p:cNvSpPr>
          <p:nvPr>
            <p:ph type="ftr" sz="quarter" idx="11"/>
          </p:nvPr>
        </p:nvSpPr>
        <p:spPr>
          <a:xfrm>
            <a:off x="2563495" y="6356350"/>
            <a:ext cx="4062095" cy="365125"/>
          </a:xfrm>
        </p:spPr>
        <p:txBody>
          <a:bodyPr/>
          <a:p>
            <a:r>
              <a:rPr lang="es-ES" altLang="pt-BR" dirty="0" smtClean="0">
                <a:sym typeface="+mn-ea"/>
              </a:rPr>
              <a:t>FORMACIÓ INICIAL EN EQUIPS D’ATENCIÓ PRIMERENCA CURS 24-25.  PROTOCOL D’ADAPTACIÓ</a:t>
            </a:r>
            <a:endParaRPr lang="es-ES"/>
          </a:p>
          <a:p>
            <a:endParaRPr lang="es-ES" dirty="0"/>
          </a:p>
        </p:txBody>
      </p:sp>
      <p:sp>
        <p:nvSpPr>
          <p:cNvPr id="5" name="Cuadro de texto 4"/>
          <p:cNvSpPr txBox="1"/>
          <p:nvPr/>
        </p:nvSpPr>
        <p:spPr>
          <a:xfrm>
            <a:off x="6233160" y="6431280"/>
            <a:ext cx="3048000" cy="368300"/>
          </a:xfrm>
          <a:prstGeom prst="rect">
            <a:avLst/>
          </a:prstGeom>
          <a:noFill/>
        </p:spPr>
        <p:txBody>
          <a:bodyPr wrap="square" rtlCol="0">
            <a:spAutoFit/>
          </a:bodyPr>
          <a:p>
            <a:endParaRPr lang="es-ES"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3200"/>
              <a:t>EAP, ACOMPANYAR LES EDUCADORES</a:t>
            </a:r>
            <a:endParaRPr lang="es-ES" altLang="en-US" sz="3200"/>
          </a:p>
        </p:txBody>
      </p:sp>
      <p:sp>
        <p:nvSpPr>
          <p:cNvPr id="3" name="Marcador de posición de contenido 2"/>
          <p:cNvSpPr>
            <a:spLocks noGrp="1"/>
          </p:cNvSpPr>
          <p:nvPr>
            <p:ph idx="1"/>
          </p:nvPr>
        </p:nvSpPr>
        <p:spPr/>
        <p:txBody>
          <a:bodyPr>
            <a:normAutofit fontScale="90000" lnSpcReduction="20000"/>
          </a:bodyPr>
          <a:p>
            <a:r>
              <a:rPr lang="es-ES" altLang="en-US" sz="2800"/>
              <a:t>Fer que els educadores </a:t>
            </a:r>
            <a:r>
              <a:rPr lang="es-ES" altLang="en-US" sz="2800">
                <a:solidFill>
                  <a:srgbClr val="FF0000"/>
                </a:solidFill>
              </a:rPr>
              <a:t>es sentin competents</a:t>
            </a:r>
            <a:r>
              <a:rPr lang="es-ES" altLang="en-US" sz="2800"/>
              <a:t>, que no tenguin por de la presència de les famílies dins l’aula.</a:t>
            </a:r>
            <a:endParaRPr lang="es-ES" altLang="en-US" sz="2800"/>
          </a:p>
          <a:p>
            <a:r>
              <a:rPr lang="es-ES" altLang="en-US" sz="2800"/>
              <a:t>Les famílies normalment “admiren” la feina de les educadores !, no la critiquen !</a:t>
            </a:r>
            <a:endParaRPr lang="es-ES" altLang="en-US" sz="2800"/>
          </a:p>
          <a:p>
            <a:r>
              <a:rPr lang="es-ES" altLang="en-US" sz="2800"/>
              <a:t>Ajudar molt durant l’adaptació a organitzar una bona proposta de joc d’exploració i espai adequat. Entorn com a “tercer educador”.</a:t>
            </a:r>
            <a:endParaRPr lang="es-ES" altLang="en-US" sz="2800"/>
          </a:p>
          <a:p>
            <a:r>
              <a:rPr lang="es-ES" altLang="en-US" sz="2800">
                <a:solidFill>
                  <a:srgbClr val="FF0000"/>
                </a:solidFill>
              </a:rPr>
              <a:t>Entendre les seves pors</a:t>
            </a:r>
            <a:r>
              <a:rPr lang="es-ES" altLang="en-US" sz="2800"/>
              <a:t> (a les professionals dels EAPs tampoc ens agradaria ser observats en les nostres tasques....).</a:t>
            </a:r>
            <a:endParaRPr lang="es-ES" altLang="en-US" sz="2800"/>
          </a:p>
          <a:p>
            <a:r>
              <a:rPr lang="es-ES" altLang="en-US" sz="2800"/>
              <a:t>Ajudar-les a dissenyar els horaris, les entrades i sortides,...i a TENIR UNA ACTITUD I CONFIANÇA EN LES SEVES CAPACITATS. SENTIR-SE SEGURES DAVANT LES FAMÍLIES.</a:t>
            </a:r>
            <a:endParaRPr lang="es-ES" altLang="en-US" sz="2800"/>
          </a:p>
        </p:txBody>
      </p:sp>
      <p:sp>
        <p:nvSpPr>
          <p:cNvPr id="4" name="Marcador de posición de pie de página 3"/>
          <p:cNvSpPr>
            <a:spLocks noGrp="1"/>
          </p:cNvSpPr>
          <p:nvPr>
            <p:ph type="ftr" sz="quarter" idx="11"/>
          </p:nvPr>
        </p:nvSpPr>
        <p:spPr>
          <a:xfrm>
            <a:off x="2483485" y="6356350"/>
            <a:ext cx="4168775" cy="365125"/>
          </a:xfrm>
        </p:spPr>
        <p:txBody>
          <a:bodyPr/>
          <a:p>
            <a:r>
              <a:rPr lang="es-ES" altLang="pt-BR" dirty="0" smtClean="0">
                <a:sym typeface="+mn-ea"/>
              </a:rPr>
              <a:t>FORMACIÓ INICIAL EN EQUIPS D’ATENCIÓ PRIMERENCA CURS 24-25.  PROTOCOL D’ADAPTACIÓ</a:t>
            </a:r>
            <a:endParaRPr lang="es-ES"/>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normAutofit fontScale="90000"/>
          </a:bodyPr>
          <a:p>
            <a:r>
              <a:rPr lang="es-ES" altLang="en-US" sz="2800" b="1">
                <a:sym typeface="+mn-ea"/>
              </a:rPr>
              <a:t>INTRODUCCIÓ: JUSTIFICACIÓ DE LA IMPORTÀNCIA TRASCENDENTAL DEL PROCÉS D’ADAPTACIÓ/ACOLLIDA/FAMILIARITZACIÓ.</a:t>
            </a:r>
            <a:endParaRPr lang="es-ES" altLang="en-US" sz="2800" b="1"/>
          </a:p>
        </p:txBody>
      </p:sp>
      <p:sp>
        <p:nvSpPr>
          <p:cNvPr id="3" name="Marcador de posición de contenido 2"/>
          <p:cNvSpPr>
            <a:spLocks noGrp="1"/>
          </p:cNvSpPr>
          <p:nvPr>
            <p:ph idx="1"/>
          </p:nvPr>
        </p:nvSpPr>
        <p:spPr/>
        <p:txBody>
          <a:bodyPr>
            <a:normAutofit fontScale="90000" lnSpcReduction="10000"/>
          </a:bodyPr>
          <a:p>
            <a:r>
              <a:rPr lang="es-ES" altLang="en-US" sz="2400" b="1">
                <a:sym typeface="+mn-ea"/>
              </a:rPr>
              <a:t>PREMISA BÀSICA: ELS EAPS HEM DE CONÈIXER EN PROFUNDITAT LA IMPORTÀNCIA DEL VINCLE AFECTIU I EMOCIONAL AMB EL NADÓ</a:t>
            </a:r>
            <a:br>
              <a:rPr lang="es-ES" altLang="en-US" sz="2400" b="1">
                <a:sym typeface="+mn-ea"/>
              </a:rPr>
            </a:br>
            <a:endParaRPr lang="es-ES" altLang="en-US" sz="2400"/>
          </a:p>
          <a:p>
            <a:r>
              <a:rPr lang="es-ES" altLang="en-US" sz="2400"/>
              <a:t>ARTICLE DE VICENÇ DE FEBRER I LAURA TORRABELLA:</a:t>
            </a:r>
            <a:endParaRPr lang="es-ES" altLang="en-US" sz="2400"/>
          </a:p>
          <a:p>
            <a:pPr marL="0" indent="0">
              <a:buNone/>
            </a:pPr>
            <a:r>
              <a:rPr lang="es-ES" altLang="en-US" sz="2400"/>
              <a:t> </a:t>
            </a:r>
            <a:r>
              <a:rPr lang="es-ES" altLang="en-US" sz="1800"/>
              <a:t>Professors del Màster </a:t>
            </a:r>
            <a:r>
              <a:rPr lang="es-ES" altLang="en-US" sz="1800" i="1"/>
              <a:t>Criança 0-3 i acompanyament a les famílies en xerxa de la U.B. </a:t>
            </a:r>
            <a:r>
              <a:rPr lang="es-ES" altLang="en-US" sz="1800">
                <a:solidFill>
                  <a:srgbClr val="FF0000"/>
                </a:solidFill>
              </a:rPr>
              <a:t>www.masterpetitainfancia.cat</a:t>
            </a:r>
            <a:endParaRPr lang="es-ES" altLang="en-US" sz="1800"/>
          </a:p>
          <a:p>
            <a:pPr marL="0" indent="0">
              <a:buNone/>
            </a:pPr>
            <a:endParaRPr lang="es-ES" altLang="en-US" sz="1800"/>
          </a:p>
          <a:p>
            <a:pPr marL="457200" lvl="1" indent="0">
              <a:buNone/>
            </a:pPr>
            <a:r>
              <a:rPr lang="es-ES" altLang="en-US" sz="2100" b="1" i="1"/>
              <a:t>“Què necessiten les famílies amb infants de 0 a 3 anys ?”</a:t>
            </a:r>
            <a:endParaRPr lang="es-ES" altLang="en-US" sz="2100" b="1" i="1"/>
          </a:p>
          <a:p>
            <a:pPr marL="457200" lvl="1" indent="0">
              <a:buNone/>
            </a:pPr>
            <a:r>
              <a:rPr lang="es-ES" altLang="en-US" sz="2100" i="1"/>
              <a:t>- </a:t>
            </a:r>
            <a:r>
              <a:rPr lang="es-ES" altLang="en-US" sz="2100"/>
              <a:t>El naixement d’un nadó i els altres naixements</a:t>
            </a:r>
            <a:endParaRPr lang="es-ES" altLang="en-US" sz="2100"/>
          </a:p>
          <a:p>
            <a:pPr marL="457200" lvl="1" indent="0">
              <a:buNone/>
            </a:pPr>
            <a:r>
              <a:rPr lang="es-ES" altLang="en-US" sz="2100"/>
              <a:t>- La</a:t>
            </a:r>
            <a:r>
              <a:rPr lang="es-ES" altLang="en-US" sz="2100" b="1"/>
              <a:t> prematuritat</a:t>
            </a:r>
            <a:r>
              <a:rPr lang="es-ES" altLang="en-US" sz="2100"/>
              <a:t> dels nadons humans: periode de gestació extrauterina que dura entre 9 i 18 mesos més.</a:t>
            </a:r>
            <a:endParaRPr lang="es-ES" altLang="en-US" sz="2100"/>
          </a:p>
          <a:p>
            <a:pPr marL="457200" lvl="1" indent="0">
              <a:buNone/>
            </a:pPr>
            <a:r>
              <a:rPr lang="es-ES" altLang="en-US" sz="2100"/>
              <a:t>- Les principals necessitats dels nadons: proximitat física i contacte sensorial permanent.</a:t>
            </a:r>
            <a:endParaRPr lang="es-ES" altLang="en-US" sz="2100"/>
          </a:p>
        </p:txBody>
      </p:sp>
      <p:sp>
        <p:nvSpPr>
          <p:cNvPr id="4" name="Marcador de posición de pie de página 3"/>
          <p:cNvSpPr>
            <a:spLocks noGrp="1"/>
          </p:cNvSpPr>
          <p:nvPr>
            <p:ph type="ftr" sz="quarter" idx="11"/>
          </p:nvPr>
        </p:nvSpPr>
        <p:spPr/>
        <p:txBody>
          <a:bodyPr/>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smtClean="0"/>
          </a:p>
          <a:p>
            <a:endParaRPr lang="es-ES" dirty="0"/>
          </a:p>
        </p:txBody>
      </p:sp>
      <p:sp>
        <p:nvSpPr>
          <p:cNvPr id="5" name="Cuadro de texto 4"/>
          <p:cNvSpPr txBox="1"/>
          <p:nvPr/>
        </p:nvSpPr>
        <p:spPr>
          <a:xfrm>
            <a:off x="2286000" y="2090420"/>
            <a:ext cx="4572000" cy="521970"/>
          </a:xfrm>
          <a:prstGeom prst="rect">
            <a:avLst/>
          </a:prstGeom>
          <a:noFill/>
        </p:spPr>
        <p:txBody>
          <a:bodyPr wrap="square" rtlCol="0">
            <a:spAutoFit/>
          </a:bodyPr>
          <a:p>
            <a:endParaRPr lang="es-ES" altLang="en-US" sz="2800" b="1"/>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r>
              <a:rPr lang="ca-ES" sz="3600" dirty="0" smtClean="0"/>
              <a:t>ACTIVITATS D</a:t>
            </a:r>
            <a:r>
              <a:rPr lang="es-ES" altLang="ca-ES" sz="3600" dirty="0" smtClean="0"/>
              <a:t>’AVALUACIÓ DEL PROTOCOL D’ADAPTACIÓ</a:t>
            </a:r>
            <a:endParaRPr lang="es-ES" altLang="ca-ES" sz="3600" dirty="0" smtClean="0"/>
          </a:p>
        </p:txBody>
      </p:sp>
      <p:sp>
        <p:nvSpPr>
          <p:cNvPr id="3" name="Contenidor de contingut 2"/>
          <p:cNvSpPr>
            <a:spLocks noGrp="1"/>
          </p:cNvSpPr>
          <p:nvPr>
            <p:ph idx="1"/>
          </p:nvPr>
        </p:nvSpPr>
        <p:spPr/>
        <p:txBody>
          <a:bodyPr>
            <a:normAutofit lnSpcReduction="10000"/>
          </a:bodyPr>
          <a:lstStyle/>
          <a:p>
            <a:pPr>
              <a:buFont typeface="Wingdings" panose="05000000000000000000" pitchFamily="2" charset="2"/>
              <a:buChar char="§"/>
            </a:pPr>
            <a:r>
              <a:rPr lang="ca-ES" sz="2400" dirty="0" smtClean="0"/>
              <a:t>El projecte d’adaptació de la vostra </a:t>
            </a:r>
            <a:r>
              <a:rPr lang="ca-ES" sz="2400" dirty="0" err="1" smtClean="0"/>
              <a:t>escoleta</a:t>
            </a:r>
            <a:r>
              <a:rPr lang="ca-ES" sz="2400" dirty="0" smtClean="0"/>
              <a:t> està elaborat en base al coneixement de la importància del vincle d’aferrament de </a:t>
            </a:r>
            <a:r>
              <a:rPr lang="ca-ES" sz="2400" dirty="0" err="1" smtClean="0"/>
              <a:t>l’infant</a:t>
            </a:r>
            <a:r>
              <a:rPr lang="ca-ES" sz="2400" dirty="0" smtClean="0"/>
              <a:t> cap als seus pares?</a:t>
            </a:r>
            <a:endParaRPr lang="ca-ES" sz="2400" dirty="0" smtClean="0"/>
          </a:p>
          <a:p>
            <a:pPr>
              <a:buFont typeface="Wingdings" panose="05000000000000000000" pitchFamily="2" charset="2"/>
              <a:buChar char="§"/>
            </a:pPr>
            <a:r>
              <a:rPr lang="ca-ES" sz="2400" dirty="0" smtClean="0"/>
              <a:t>Es contemplen estratègies per conèixer com és aquest vincle?</a:t>
            </a:r>
            <a:endParaRPr lang="ca-ES" sz="2400" dirty="0" smtClean="0"/>
          </a:p>
          <a:p>
            <a:pPr>
              <a:buFont typeface="Wingdings" panose="05000000000000000000" pitchFamily="2" charset="2"/>
              <a:buChar char="§"/>
            </a:pPr>
            <a:r>
              <a:rPr lang="ca-ES" sz="2400" dirty="0" smtClean="0"/>
              <a:t>Es prepara l’espai i els materials que facilitin un bon ambient durant el procés d’adaptació?</a:t>
            </a:r>
            <a:endParaRPr lang="ca-ES" sz="2400" dirty="0" smtClean="0"/>
          </a:p>
          <a:p>
            <a:pPr>
              <a:buFont typeface="Wingdings" panose="05000000000000000000" pitchFamily="2" charset="2"/>
              <a:buChar char="§"/>
            </a:pPr>
            <a:r>
              <a:rPr lang="ca-ES" sz="2400" dirty="0" smtClean="0"/>
              <a:t>Es preparen propostes per facilitar el vincle amb la tutora?</a:t>
            </a:r>
            <a:endParaRPr lang="ca-ES" sz="2400" dirty="0" smtClean="0"/>
          </a:p>
          <a:p>
            <a:pPr>
              <a:buFont typeface="Wingdings" panose="05000000000000000000" pitchFamily="2" charset="2"/>
              <a:buChar char="§"/>
            </a:pPr>
            <a:r>
              <a:rPr lang="ca-ES" sz="2400" dirty="0" smtClean="0"/>
              <a:t>Es té en compte un protocol d’observacions per fer per part de les educadores? (què hem d’observar?)</a:t>
            </a:r>
            <a:endParaRPr lang="ca-ES" sz="2400" dirty="0" smtClean="0"/>
          </a:p>
          <a:p>
            <a:pPr>
              <a:buFont typeface="Wingdings" panose="05000000000000000000" pitchFamily="2" charset="2"/>
              <a:buChar char="§"/>
            </a:pPr>
            <a:r>
              <a:rPr lang="ca-ES" sz="2400" dirty="0" smtClean="0"/>
              <a:t>Es tenen presents les estratègies per a:</a:t>
            </a:r>
            <a:endParaRPr lang="ca-ES" sz="2400" dirty="0" smtClean="0"/>
          </a:p>
          <a:p>
            <a:pPr lvl="1">
              <a:buFont typeface="Wingdings" panose="05000000000000000000" pitchFamily="2" charset="2"/>
              <a:buChar char="§"/>
            </a:pPr>
            <a:r>
              <a:rPr lang="ca-ES" sz="2000" dirty="0" smtClean="0"/>
              <a:t>Ajudar a CONSTRUIR LA RELACIÓ AMB EL NIN?</a:t>
            </a:r>
            <a:endParaRPr lang="ca-ES" sz="2000" dirty="0" smtClean="0"/>
          </a:p>
          <a:p>
            <a:pPr lvl="1">
              <a:buFont typeface="Wingdings" panose="05000000000000000000" pitchFamily="2" charset="2"/>
              <a:buChar char="§"/>
            </a:pPr>
            <a:r>
              <a:rPr lang="ca-ES" sz="2000" dirty="0" smtClean="0"/>
              <a:t>Ajudar a CONSTRUIR les relacions amb els pares?</a:t>
            </a:r>
            <a:endParaRPr lang="ca-ES" sz="2000" dirty="0"/>
          </a:p>
        </p:txBody>
      </p:sp>
      <p:sp>
        <p:nvSpPr>
          <p:cNvPr id="4" name="Contenidor de peu de pàgina 3"/>
          <p:cNvSpPr>
            <a:spLocks noGrp="1"/>
          </p:cNvSpPr>
          <p:nvPr>
            <p:ph type="ftr" sz="quarter" idx="11"/>
          </p:nvPr>
        </p:nvSpPr>
        <p:spPr>
          <a:xfrm>
            <a:off x="1910715" y="6356350"/>
            <a:ext cx="4677410" cy="365125"/>
          </a:xfrm>
        </p:spPr>
        <p:txBody>
          <a:bodyPr/>
          <a:lstStyle/>
          <a:p>
            <a:r>
              <a:rPr lang="es-ES" altLang="pt-BR" dirty="0" smtClean="0">
                <a:sym typeface="+mn-ea"/>
              </a:rPr>
              <a:t>FORMACIÓ INICIAL EN EQUIPS D’ATENCIÓ PRIMERENCA CURS 24-25.  PROTOCOL D’ADAPTACIÓ</a:t>
            </a:r>
            <a:endParaRPr lang="es-ES"/>
          </a:p>
          <a:p>
            <a:endParaRPr lang="es-E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2800" dirty="0" smtClean="0">
                <a:solidFill>
                  <a:schemeClr val="tx2">
                    <a:lumMod val="60000"/>
                    <a:lumOff val="40000"/>
                  </a:schemeClr>
                </a:solidFill>
              </a:rPr>
              <a:t> QUE NECESSITEN LES EDUCADORES PER FER UNA BONA ADAPTACIÓ?</a:t>
            </a:r>
            <a:endParaRPr lang="ca-ES" sz="2800" dirty="0"/>
          </a:p>
        </p:txBody>
      </p:sp>
      <p:sp>
        <p:nvSpPr>
          <p:cNvPr id="3" name="Contenidor de contingut 2"/>
          <p:cNvSpPr>
            <a:spLocks noGrp="1"/>
          </p:cNvSpPr>
          <p:nvPr>
            <p:ph idx="1"/>
          </p:nvPr>
        </p:nvSpPr>
        <p:spPr>
          <a:xfrm>
            <a:off x="467544" y="1772817"/>
            <a:ext cx="8229600" cy="4392488"/>
          </a:xfrm>
        </p:spPr>
        <p:txBody>
          <a:bodyPr>
            <a:normAutofit fontScale="77500" lnSpcReduction="20000"/>
          </a:bodyPr>
          <a:lstStyle/>
          <a:p>
            <a:pPr>
              <a:buNone/>
            </a:pPr>
            <a:r>
              <a:rPr lang="ca-ES" sz="2800" dirty="0" smtClean="0"/>
              <a:t>SABER ELABORAR PROJECTES:</a:t>
            </a:r>
            <a:endParaRPr lang="ca-ES" sz="2800" dirty="0" smtClean="0"/>
          </a:p>
          <a:p>
            <a:r>
              <a:rPr lang="ca-ES" sz="2400" dirty="0" smtClean="0"/>
              <a:t>L’objectiu del projecte és donar un sentit a l’experiència del nin.</a:t>
            </a:r>
            <a:endParaRPr lang="ca-ES" sz="2400" dirty="0" smtClean="0"/>
          </a:p>
          <a:p>
            <a:pPr>
              <a:buNone/>
            </a:pPr>
            <a:endParaRPr lang="ca-ES" sz="2800" dirty="0" smtClean="0"/>
          </a:p>
          <a:p>
            <a:pPr>
              <a:buNone/>
            </a:pPr>
            <a:r>
              <a:rPr lang="ca-ES" sz="2800" dirty="0" smtClean="0"/>
              <a:t>SABER OBSERVAR: </a:t>
            </a:r>
            <a:endParaRPr lang="ca-ES" sz="2800" dirty="0" smtClean="0"/>
          </a:p>
          <a:p>
            <a:r>
              <a:rPr lang="ca-ES" sz="2400" dirty="0" smtClean="0"/>
              <a:t>Què hem de saber observar ? </a:t>
            </a:r>
            <a:endParaRPr lang="ca-ES" sz="2400" dirty="0" smtClean="0"/>
          </a:p>
          <a:p>
            <a:r>
              <a:rPr lang="ca-ES" sz="2400" dirty="0" smtClean="0"/>
              <a:t>Què hem de captar i interpretar?</a:t>
            </a:r>
            <a:endParaRPr lang="ca-ES" sz="2400" dirty="0" smtClean="0"/>
          </a:p>
          <a:p>
            <a:pPr>
              <a:buNone/>
            </a:pPr>
            <a:endParaRPr lang="ca-ES" sz="2800" dirty="0" smtClean="0"/>
          </a:p>
          <a:p>
            <a:pPr>
              <a:buNone/>
            </a:pPr>
            <a:r>
              <a:rPr lang="ca-ES" sz="2800" dirty="0" smtClean="0"/>
              <a:t>SABER CONSTRUIR RELACIONS: </a:t>
            </a:r>
            <a:r>
              <a:rPr lang="ca-ES" sz="2100" dirty="0" smtClean="0"/>
              <a:t>(veure resum capítol 2 Laura </a:t>
            </a:r>
            <a:r>
              <a:rPr lang="ca-ES" sz="2100" dirty="0" err="1" smtClean="0"/>
              <a:t>Alpi</a:t>
            </a:r>
            <a:r>
              <a:rPr lang="ca-ES" sz="2100" dirty="0" smtClean="0"/>
              <a:t> y </a:t>
            </a:r>
            <a:r>
              <a:rPr lang="ca-ES" sz="2100" dirty="0" err="1" smtClean="0"/>
              <a:t>otras</a:t>
            </a:r>
            <a:r>
              <a:rPr lang="ca-ES" sz="2100" dirty="0" smtClean="0"/>
              <a:t>)</a:t>
            </a:r>
            <a:endParaRPr lang="ca-ES" sz="2100" dirty="0" smtClean="0"/>
          </a:p>
          <a:p>
            <a:r>
              <a:rPr lang="ca-ES" sz="2800" dirty="0" smtClean="0"/>
              <a:t>Construir la relació amb el nin</a:t>
            </a:r>
            <a:endParaRPr lang="ca-ES" sz="2800" dirty="0" smtClean="0"/>
          </a:p>
          <a:p>
            <a:r>
              <a:rPr lang="ca-ES" sz="2800" dirty="0" smtClean="0"/>
              <a:t>Construir les relacions amb els pares: </a:t>
            </a:r>
            <a:endParaRPr lang="ca-ES" sz="2800" dirty="0" smtClean="0"/>
          </a:p>
          <a:p>
            <a:pPr lvl="1"/>
            <a:r>
              <a:rPr lang="ca-ES" sz="2400" dirty="0" smtClean="0"/>
              <a:t>Abans de començar. Primera entrevista personal.</a:t>
            </a:r>
            <a:endParaRPr lang="ca-ES" sz="2400" dirty="0" smtClean="0"/>
          </a:p>
          <a:p>
            <a:pPr lvl="1"/>
            <a:r>
              <a:rPr lang="ca-ES" sz="2400" dirty="0" smtClean="0"/>
              <a:t>Durant el procés d’adaptació amb la família i el seu fill/a</a:t>
            </a:r>
            <a:endParaRPr lang="ca-ES" sz="2400" dirty="0" smtClean="0"/>
          </a:p>
          <a:p>
            <a:pPr lvl="1"/>
            <a:r>
              <a:rPr lang="ca-ES" sz="2400" dirty="0" smtClean="0"/>
              <a:t>Després, una vegada que ja comencen a deixar el nin.</a:t>
            </a:r>
            <a:endParaRPr lang="ca-ES" sz="2400" dirty="0" smtClean="0"/>
          </a:p>
          <a:p>
            <a:endParaRPr lang="ca-ES" sz="2800" dirty="0"/>
          </a:p>
        </p:txBody>
      </p:sp>
      <p:sp>
        <p:nvSpPr>
          <p:cNvPr id="4" name="Contenidor de peu de pàgina 3"/>
          <p:cNvSpPr>
            <a:spLocks noGrp="1"/>
          </p:cNvSpPr>
          <p:nvPr>
            <p:ph type="ftr" sz="quarter" idx="11"/>
          </p:nvPr>
        </p:nvSpPr>
        <p:spPr>
          <a:xfrm>
            <a:off x="2555776" y="6237312"/>
            <a:ext cx="4104456" cy="484163"/>
          </a:xfrm>
        </p:spPr>
        <p:txBody>
          <a:bodyPr/>
          <a:lstStyle/>
          <a:p>
            <a:endParaRPr lang="es-ES" altLang="pt-BR" dirty="0" smtClean="0">
              <a:sym typeface="+mn-ea"/>
            </a:endParaRPr>
          </a:p>
          <a:p>
            <a:r>
              <a:rPr lang="es-ES" altLang="pt-BR" dirty="0" smtClean="0">
                <a:sym typeface="+mn-ea"/>
              </a:rPr>
              <a:t>FORMACIÓ INICIAL EN EQUIPS D’ATENCIÓ PRIMERENCA CURS 24-25.  PROTOCOL D’ADAPTACIÓ</a:t>
            </a:r>
            <a:endParaRPr lang="es-ES"/>
          </a:p>
          <a:p>
            <a:endParaRPr lang="es-ES" dirty="0" smtClean="0"/>
          </a:p>
          <a:p>
            <a:endParaRPr lang="es-E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3200"/>
              <a:t>MES DE MARÇ</a:t>
            </a:r>
            <a:endParaRPr lang="es-ES" altLang="en-US" sz="3200"/>
          </a:p>
        </p:txBody>
      </p:sp>
      <p:sp>
        <p:nvSpPr>
          <p:cNvPr id="3" name="Marcador de posición de contenido 2"/>
          <p:cNvSpPr>
            <a:spLocks noGrp="1"/>
          </p:cNvSpPr>
          <p:nvPr>
            <p:ph idx="1"/>
          </p:nvPr>
        </p:nvSpPr>
        <p:spPr/>
        <p:txBody>
          <a:bodyPr/>
          <a:p>
            <a:r>
              <a:rPr lang="es-ES" altLang="en-US"/>
              <a:t>EL PROTOCOL D’ADAPTACIÓ HA D’ESTAR ELABORAT I APROVAT PEL CLAUSTRE, CONSELL ESCOLAR,...</a:t>
            </a:r>
            <a:endParaRPr lang="es-ES" altLang="en-US"/>
          </a:p>
          <a:p>
            <a:endParaRPr lang="es-ES" altLang="en-US"/>
          </a:p>
          <a:p>
            <a:r>
              <a:rPr lang="es-ES" altLang="en-US"/>
              <a:t>S’HA DE PRESENTAR I EXPLICAR EL DIA DE PORTE OBERTES</a:t>
            </a:r>
            <a:endParaRPr lang="es-ES" altLang="en-US"/>
          </a:p>
        </p:txBody>
      </p:sp>
      <p:sp>
        <p:nvSpPr>
          <p:cNvPr id="4" name="Marcador de posición de pie de página 3"/>
          <p:cNvSpPr>
            <a:spLocks noGrp="1"/>
          </p:cNvSpPr>
          <p:nvPr>
            <p:ph type="ftr" sz="quarter" idx="11"/>
          </p:nvPr>
        </p:nvSpPr>
        <p:spPr>
          <a:xfrm>
            <a:off x="2476500" y="6356350"/>
            <a:ext cx="3543300" cy="365125"/>
          </a:xfrm>
        </p:spPr>
        <p:txBody>
          <a:bodyPr/>
          <a:p>
            <a:endParaRPr lang="es-ES" altLang="pt-BR" dirty="0" smtClean="0">
              <a:sym typeface="+mn-ea"/>
            </a:endParaRPr>
          </a:p>
          <a:p>
            <a:r>
              <a:rPr lang="es-ES" altLang="pt-BR" dirty="0" smtClean="0">
                <a:sym typeface="+mn-ea"/>
              </a:rPr>
              <a:t>FORMACIÓ INICIAL EN EQUIPS D’ATENCIÓ PRIMERENCA CURS 24-25.  PROTOCOL D’ADAPTACIÓ</a:t>
            </a:r>
            <a:endParaRPr lang="es-ES"/>
          </a:p>
          <a:p>
            <a:endParaRPr lang="es-E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1237530"/>
          </a:xfrm>
        </p:spPr>
        <p:txBody>
          <a:bodyPr>
            <a:normAutofit fontScale="90000"/>
          </a:bodyPr>
          <a:lstStyle/>
          <a:p>
            <a:br>
              <a:rPr lang="ca-ES" sz="2800" b="1" dirty="0" smtClean="0">
                <a:solidFill>
                  <a:schemeClr val="tx2">
                    <a:lumMod val="60000"/>
                    <a:lumOff val="40000"/>
                  </a:schemeClr>
                </a:solidFill>
              </a:rPr>
            </a:br>
            <a:r>
              <a:rPr lang="ca-ES" sz="2800" b="1" dirty="0" smtClean="0">
                <a:solidFill>
                  <a:schemeClr val="tx2">
                    <a:lumMod val="60000"/>
                    <a:lumOff val="40000"/>
                  </a:schemeClr>
                </a:solidFill>
              </a:rPr>
              <a:t>MARÇ</a:t>
            </a:r>
            <a:r>
              <a:rPr lang="es-ES" altLang="ca-ES" sz="2800" b="1" dirty="0" smtClean="0">
                <a:solidFill>
                  <a:schemeClr val="tx2">
                    <a:lumMod val="60000"/>
                    <a:lumOff val="40000"/>
                  </a:schemeClr>
                </a:solidFill>
              </a:rPr>
              <a:t> 2025</a:t>
            </a:r>
            <a:r>
              <a:rPr lang="ca-ES" sz="2800" b="1" dirty="0" smtClean="0">
                <a:solidFill>
                  <a:schemeClr val="tx2">
                    <a:lumMod val="60000"/>
                    <a:lumOff val="40000"/>
                  </a:schemeClr>
                </a:solidFill>
              </a:rPr>
              <a:t>: PORTES OBERTES</a:t>
            </a:r>
            <a:r>
              <a:rPr lang="ca-ES" sz="2800" dirty="0" smtClean="0">
                <a:solidFill>
                  <a:schemeClr val="tx2">
                    <a:lumMod val="60000"/>
                    <a:lumOff val="40000"/>
                  </a:schemeClr>
                </a:solidFill>
              </a:rPr>
              <a:t>: PRIMERA ENTRADA DE LES FAMÍLIES AL CENTRE. PRESENTACIÓ DEL CENTRE.</a:t>
            </a:r>
            <a:br>
              <a:rPr lang="ca-ES" sz="2800" dirty="0" smtClean="0"/>
            </a:br>
            <a:r>
              <a:rPr lang="ca-ES" sz="2800" dirty="0" smtClean="0"/>
              <a:t> </a:t>
            </a:r>
            <a:endParaRPr lang="ca-ES" sz="2800" dirty="0"/>
          </a:p>
        </p:txBody>
      </p:sp>
      <p:sp>
        <p:nvSpPr>
          <p:cNvPr id="3" name="2 Marcador de contenido"/>
          <p:cNvSpPr>
            <a:spLocks noGrp="1"/>
          </p:cNvSpPr>
          <p:nvPr>
            <p:ph idx="1"/>
          </p:nvPr>
        </p:nvSpPr>
        <p:spPr/>
        <p:txBody>
          <a:bodyPr>
            <a:noAutofit/>
          </a:bodyPr>
          <a:lstStyle/>
          <a:p>
            <a:pPr lvl="0" fontAlgn="base"/>
            <a:r>
              <a:rPr lang="ca-ES" sz="1600" b="1" dirty="0" smtClean="0"/>
              <a:t> </a:t>
            </a:r>
            <a:r>
              <a:rPr lang="ca-ES" sz="1800" dirty="0" smtClean="0"/>
              <a:t>Visita guiada i explicació dels principis bàsics del centre: CARTELL DE BENVINGUDA A LES FAMÍLIES: </a:t>
            </a:r>
            <a:r>
              <a:rPr lang="ca-ES" sz="1400" i="1" dirty="0" smtClean="0"/>
              <a:t>“Aprenem del que vivim i com ho vivim, ...per als infants és imprescindible crear vincles afectius per créixer de forma harmònica...és des de la proximitat i la qualitat d’aquests moments de relació, des </a:t>
            </a:r>
            <a:r>
              <a:rPr lang="ca-ES" sz="1400" i="1" dirty="0" err="1" smtClean="0"/>
              <a:t>d’on</a:t>
            </a:r>
            <a:r>
              <a:rPr lang="ca-ES" sz="1400" i="1" dirty="0" smtClean="0"/>
              <a:t> </a:t>
            </a:r>
            <a:r>
              <a:rPr lang="ca-ES" sz="1400" i="1" dirty="0" err="1" smtClean="0"/>
              <a:t>l’infant</a:t>
            </a:r>
            <a:r>
              <a:rPr lang="ca-ES" sz="1400" i="1" dirty="0" smtClean="0"/>
              <a:t> es va construint com a persona.” </a:t>
            </a:r>
            <a:r>
              <a:rPr lang="ca-ES" sz="1400" dirty="0" smtClean="0"/>
              <a:t>Article 1</a:t>
            </a:r>
            <a:r>
              <a:rPr lang="ca-ES" sz="1400" i="1" dirty="0" smtClean="0"/>
              <a:t> </a:t>
            </a:r>
            <a:r>
              <a:rPr lang="ca-ES" sz="1400" dirty="0" smtClean="0"/>
              <a:t>INFÀNCIA Nº194</a:t>
            </a:r>
            <a:endParaRPr lang="ca-ES" sz="1400" dirty="0" smtClean="0"/>
          </a:p>
          <a:p>
            <a:pPr fontAlgn="base">
              <a:buNone/>
            </a:pPr>
            <a:r>
              <a:rPr lang="ca-ES" sz="1800" dirty="0" smtClean="0"/>
              <a:t> </a:t>
            </a:r>
            <a:endParaRPr lang="ca-ES" sz="1800" dirty="0" smtClean="0"/>
          </a:p>
          <a:p>
            <a:pPr fontAlgn="base"/>
            <a:r>
              <a:rPr lang="ca-ES" sz="1800" dirty="0" smtClean="0"/>
              <a:t>Imprescindible que quan es fan les portes obertes, ja s’expliqui a les famílies </a:t>
            </a:r>
            <a:r>
              <a:rPr lang="ca-ES" sz="1800" b="1" dirty="0" smtClean="0"/>
              <a:t>com es fa en el centre el període d’adaptació: </a:t>
            </a:r>
            <a:endParaRPr lang="ca-ES" sz="1800" b="1" dirty="0" smtClean="0"/>
          </a:p>
          <a:p>
            <a:pPr lvl="1" fontAlgn="base"/>
            <a:r>
              <a:rPr lang="ca-ES" sz="1800" dirty="0" smtClean="0"/>
              <a:t>Explicació clara del que suposa a nivell psicològic.</a:t>
            </a:r>
            <a:endParaRPr lang="ca-ES" sz="1800" dirty="0" smtClean="0"/>
          </a:p>
          <a:p>
            <a:pPr lvl="1" fontAlgn="base"/>
            <a:r>
              <a:rPr lang="ca-ES" sz="1800" dirty="0" smtClean="0"/>
              <a:t>Proposta de temps mínim . Adaptació individualitzada.</a:t>
            </a:r>
            <a:endParaRPr lang="ca-ES" sz="1800" dirty="0" smtClean="0"/>
          </a:p>
          <a:p>
            <a:pPr lvl="1" fontAlgn="base"/>
            <a:r>
              <a:rPr lang="ca-ES" sz="1800" dirty="0" smtClean="0"/>
              <a:t>Mentalització de la indispensable necessitat de poder disposar de temps durant l’adaptació (reorganització horaris laborals, vacances, dies de permís...).</a:t>
            </a:r>
            <a:endParaRPr lang="ca-ES" sz="1800" dirty="0" smtClean="0"/>
          </a:p>
          <a:p>
            <a:pPr lvl="1" fontAlgn="base">
              <a:buNone/>
            </a:pPr>
            <a:endParaRPr lang="ca-ES" sz="1800" dirty="0" smtClean="0"/>
          </a:p>
          <a:p>
            <a:pPr lvl="1" fontAlgn="base">
              <a:buNone/>
            </a:pPr>
            <a:r>
              <a:rPr lang="ca-ES" sz="1800" dirty="0" smtClean="0"/>
              <a:t>DOCUMENTACIÓ PER DIA PORTES OBERTES: </a:t>
            </a:r>
            <a:endParaRPr lang="ca-ES" sz="1800" dirty="0" smtClean="0"/>
          </a:p>
          <a:p>
            <a:pPr lvl="1" fontAlgn="base"/>
            <a:r>
              <a:rPr lang="ca-ES" sz="1800" dirty="0" smtClean="0"/>
              <a:t>Fullet presentació del centre. </a:t>
            </a:r>
            <a:endParaRPr lang="ca-ES" sz="1800" dirty="0" smtClean="0"/>
          </a:p>
          <a:p>
            <a:pPr lvl="1" fontAlgn="base"/>
            <a:r>
              <a:rPr lang="ca-ES" sz="1800" dirty="0" smtClean="0"/>
              <a:t>Llibret Presentació centre. </a:t>
            </a:r>
            <a:r>
              <a:rPr lang="es-ES" altLang="ca-ES" sz="1800" dirty="0" smtClean="0"/>
              <a:t>PROTOCOL D’ADAPTACIÓ</a:t>
            </a:r>
            <a:endParaRPr lang="ca-ES" sz="1800" b="1" dirty="0" smtClean="0"/>
          </a:p>
          <a:p>
            <a:pPr marL="0" indent="0">
              <a:buNone/>
            </a:pPr>
            <a:endParaRPr lang="ca-ES" sz="1600" dirty="0"/>
          </a:p>
        </p:txBody>
      </p:sp>
      <p:sp>
        <p:nvSpPr>
          <p:cNvPr id="4" name="3 Marcador de pie de página"/>
          <p:cNvSpPr>
            <a:spLocks noGrp="1"/>
          </p:cNvSpPr>
          <p:nvPr>
            <p:ph type="ftr" sz="quarter" idx="11"/>
          </p:nvPr>
        </p:nvSpPr>
        <p:spPr>
          <a:xfrm>
            <a:off x="2267744" y="6165304"/>
            <a:ext cx="4680520" cy="509141"/>
          </a:xfrm>
        </p:spPr>
        <p:txBody>
          <a:bodyPr/>
          <a:lstStyle/>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smtClean="0"/>
          </a:p>
          <a:p>
            <a:r>
              <a:rPr lang="es-ES" dirty="0" smtClean="0"/>
              <a:t> </a:t>
            </a:r>
            <a:endParaRPr lang="es-E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426170"/>
          </a:xfrm>
        </p:spPr>
        <p:txBody>
          <a:bodyPr>
            <a:normAutofit/>
          </a:bodyPr>
          <a:lstStyle/>
          <a:p>
            <a:r>
              <a:rPr lang="ca-ES" sz="2800" b="1" dirty="0" smtClean="0">
                <a:solidFill>
                  <a:schemeClr val="tx2">
                    <a:lumMod val="60000"/>
                    <a:lumOff val="40000"/>
                  </a:schemeClr>
                </a:solidFill>
              </a:rPr>
              <a:t>MARÇ</a:t>
            </a:r>
            <a:r>
              <a:rPr lang="es-ES" altLang="ca-ES" sz="2800" b="1" dirty="0" smtClean="0">
                <a:solidFill>
                  <a:schemeClr val="tx2">
                    <a:lumMod val="60000"/>
                    <a:lumOff val="40000"/>
                  </a:schemeClr>
                </a:solidFill>
              </a:rPr>
              <a:t> 25</a:t>
            </a:r>
            <a:r>
              <a:rPr lang="ca-ES" sz="2800" b="1" dirty="0" smtClean="0">
                <a:solidFill>
                  <a:schemeClr val="tx2">
                    <a:lumMod val="60000"/>
                    <a:lumOff val="40000"/>
                  </a:schemeClr>
                </a:solidFill>
              </a:rPr>
              <a:t>: PORTES OBERTES</a:t>
            </a:r>
            <a:r>
              <a:rPr lang="ca-ES" sz="2800" dirty="0" smtClean="0">
                <a:solidFill>
                  <a:schemeClr val="tx2">
                    <a:lumMod val="60000"/>
                    <a:lumOff val="40000"/>
                  </a:schemeClr>
                </a:solidFill>
              </a:rPr>
              <a:t>: PRIMERA ENTRADA DE LES FAMÍLIES AL CENTRE. PRESENTACIÓ DEL CENTRE.</a:t>
            </a:r>
            <a:br>
              <a:rPr lang="ca-ES" sz="2800" dirty="0" smtClean="0"/>
            </a:br>
            <a:r>
              <a:rPr lang="ca-ES" sz="2800" dirty="0" smtClean="0"/>
              <a:t> </a:t>
            </a:r>
            <a:endParaRPr lang="ca-ES" sz="2800" dirty="0"/>
          </a:p>
        </p:txBody>
      </p:sp>
      <p:sp>
        <p:nvSpPr>
          <p:cNvPr id="3" name="2 Marcador de contenido"/>
          <p:cNvSpPr>
            <a:spLocks noGrp="1"/>
          </p:cNvSpPr>
          <p:nvPr>
            <p:ph idx="1"/>
          </p:nvPr>
        </p:nvSpPr>
        <p:spPr/>
        <p:txBody>
          <a:bodyPr>
            <a:noAutofit/>
          </a:bodyPr>
          <a:lstStyle/>
          <a:p>
            <a:pPr lvl="0" fontAlgn="base">
              <a:buNone/>
            </a:pPr>
            <a:r>
              <a:rPr lang="ca-ES" sz="1600" b="1" dirty="0" smtClean="0">
                <a:solidFill>
                  <a:schemeClr val="tx2">
                    <a:lumMod val="60000"/>
                    <a:lumOff val="40000"/>
                  </a:schemeClr>
                </a:solidFill>
              </a:rPr>
              <a:t>ARTICLE 1 : L’ACOLLIDA A L’ESCOLA BRESSOL, UN PROCÉS PER A TOTS. </a:t>
            </a:r>
            <a:r>
              <a:rPr lang="ca-ES" sz="1600" dirty="0" smtClean="0"/>
              <a:t>INFÀNCIA Nº194</a:t>
            </a:r>
            <a:endParaRPr lang="ca-ES" sz="1600" dirty="0" smtClean="0"/>
          </a:p>
          <a:p>
            <a:pPr fontAlgn="base">
              <a:buNone/>
            </a:pPr>
            <a:r>
              <a:rPr lang="ca-ES" sz="1600" dirty="0" smtClean="0"/>
              <a:t>	“</a:t>
            </a:r>
            <a:r>
              <a:rPr lang="ca-ES" sz="1600" i="1" dirty="0" smtClean="0"/>
              <a:t>Pensar i organitzar els primers dies dels infants a l'escola bressol demana acollir la manera com pot viure aquest procés la seva família.</a:t>
            </a:r>
            <a:endParaRPr lang="ca-ES" sz="1600" i="1" dirty="0" smtClean="0"/>
          </a:p>
          <a:p>
            <a:pPr fontAlgn="base">
              <a:buNone/>
            </a:pPr>
            <a:r>
              <a:rPr lang="ca-ES" sz="1600" i="1" dirty="0" smtClean="0"/>
              <a:t>	En l'experiència del procés de </a:t>
            </a:r>
            <a:r>
              <a:rPr lang="ca-ES" sz="1600" b="1" i="1" dirty="0" err="1" smtClean="0">
                <a:solidFill>
                  <a:srgbClr val="FF0000"/>
                </a:solidFill>
              </a:rPr>
              <a:t>familiarització</a:t>
            </a:r>
            <a:r>
              <a:rPr lang="ca-ES" sz="1600" i="1" dirty="0" smtClean="0"/>
              <a:t> s'hi barregen les expectatives, els sentiments, els dubtes i les incerteses que, amb el temps i la manera com s'acullen, es van transformant en una experiència recordada amb més o menys bon record.</a:t>
            </a:r>
            <a:endParaRPr lang="ca-ES" sz="1600" i="1" dirty="0" smtClean="0"/>
          </a:p>
          <a:p>
            <a:pPr fontAlgn="base">
              <a:buNone/>
            </a:pPr>
            <a:r>
              <a:rPr lang="ca-ES" sz="1600" i="1" dirty="0" smtClean="0"/>
              <a:t>	</a:t>
            </a:r>
            <a:r>
              <a:rPr lang="ca-ES" sz="1600" b="1" i="1" dirty="0" smtClean="0"/>
              <a:t>Un primer pas: la tria. </a:t>
            </a:r>
            <a:endParaRPr lang="ca-ES" sz="1600" b="1" i="1" dirty="0" smtClean="0"/>
          </a:p>
          <a:p>
            <a:pPr fontAlgn="base">
              <a:buNone/>
            </a:pPr>
            <a:r>
              <a:rPr lang="ca-ES" sz="1600" i="1" dirty="0" smtClean="0"/>
              <a:t>	Des del moment que tens un fill o una filla per primera vegada, tot el que sents i vius ho fas amb molta intensitat i emoció, però també amb la inquietud i la incertesa de no saber si les decisions que estàs prenent son les més adequades l’escrit elaborat per tres famílies recull la seva experiència i visió sobre aquest moment i l'escola bressol. </a:t>
            </a:r>
            <a:endParaRPr lang="ca-ES" sz="1600" i="1" dirty="0" smtClean="0"/>
          </a:p>
          <a:p>
            <a:pPr fontAlgn="base">
              <a:buNone/>
            </a:pPr>
            <a:endParaRPr lang="ca-ES" sz="1600" i="1" dirty="0" smtClean="0"/>
          </a:p>
          <a:p>
            <a:pPr fontAlgn="base">
              <a:buNone/>
            </a:pPr>
            <a:r>
              <a:rPr lang="ca-ES" sz="1600" i="1" dirty="0" smtClean="0"/>
              <a:t>	Un cop finalitzada la ruta per les diferents jornades de portes obertes i escoltats els diferents projectes educatius que les escoles bressol del barri ens presentaven, vam veure que </a:t>
            </a:r>
            <a:r>
              <a:rPr lang="ca-ES" sz="1600" b="1" i="1" dirty="0" smtClean="0"/>
              <a:t>el que ens fa realment decidir per una en concret no és altra cosa que les sensacions que ens transmet I' equip humà que hi treballa i la cura que tenen per tractar amb els infants i les famílies, la calidesa que s'hi viu i el respecte que s'hi respira”</a:t>
            </a:r>
            <a:endParaRPr lang="ca-ES" sz="1600" b="1" i="1" dirty="0" smtClean="0"/>
          </a:p>
          <a:p>
            <a:pPr lvl="0" fontAlgn="base">
              <a:buNone/>
            </a:pPr>
            <a:endParaRPr lang="ca-ES" sz="1600" dirty="0" smtClean="0"/>
          </a:p>
          <a:p>
            <a:pPr fontAlgn="base">
              <a:buNone/>
            </a:pPr>
            <a:endParaRPr lang="ca-ES" sz="1600" dirty="0" smtClean="0"/>
          </a:p>
          <a:p>
            <a:pPr fontAlgn="base">
              <a:buFontTx/>
              <a:buChar char="-"/>
            </a:pPr>
            <a:endParaRPr lang="ca-ES" sz="1600" dirty="0" smtClean="0"/>
          </a:p>
          <a:p>
            <a:pPr fontAlgn="base">
              <a:buNone/>
            </a:pPr>
            <a:endParaRPr lang="ca-ES" sz="1600" dirty="0" smtClean="0"/>
          </a:p>
          <a:p>
            <a:pPr fontAlgn="base">
              <a:buNone/>
            </a:pPr>
            <a:endParaRPr lang="ca-ES" sz="1600" dirty="0" smtClean="0"/>
          </a:p>
          <a:p>
            <a:pPr marL="0" indent="0">
              <a:buNone/>
            </a:pPr>
            <a:r>
              <a:rPr lang="ca-ES" sz="1600" b="1" dirty="0" smtClean="0"/>
              <a:t> </a:t>
            </a:r>
            <a:endParaRPr lang="ca-ES" sz="1600" dirty="0"/>
          </a:p>
        </p:txBody>
      </p:sp>
      <p:sp>
        <p:nvSpPr>
          <p:cNvPr id="4" name="3 Marcador de pie de página"/>
          <p:cNvSpPr>
            <a:spLocks noGrp="1"/>
          </p:cNvSpPr>
          <p:nvPr>
            <p:ph type="ftr" sz="quarter" idx="11"/>
          </p:nvPr>
        </p:nvSpPr>
        <p:spPr>
          <a:xfrm>
            <a:off x="2267744" y="6165304"/>
            <a:ext cx="4680520" cy="509141"/>
          </a:xfrm>
        </p:spPr>
        <p:txBody>
          <a:bodyPr/>
          <a:lstStyle/>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r>
              <a:rPr lang="es-ES" altLang="ca-ES" sz="3600" dirty="0" smtClean="0">
                <a:solidFill>
                  <a:schemeClr val="tx2">
                    <a:lumMod val="60000"/>
                    <a:lumOff val="40000"/>
                  </a:schemeClr>
                </a:solidFill>
              </a:rPr>
              <a:t>SEPARACIÓ I ADAPTACIÓ:</a:t>
            </a:r>
            <a:r>
              <a:rPr lang="ca-ES" sz="3600" dirty="0" smtClean="0">
                <a:solidFill>
                  <a:schemeClr val="tx2">
                    <a:lumMod val="60000"/>
                    <a:lumOff val="40000"/>
                  </a:schemeClr>
                </a:solidFill>
              </a:rPr>
              <a:t> DOS PROCESSOS SIMULTANIS</a:t>
            </a:r>
            <a:endParaRPr lang="ca-ES" sz="3600" dirty="0"/>
          </a:p>
        </p:txBody>
      </p:sp>
      <p:sp>
        <p:nvSpPr>
          <p:cNvPr id="3" name="Contenidor de contingut 2"/>
          <p:cNvSpPr>
            <a:spLocks noGrp="1"/>
          </p:cNvSpPr>
          <p:nvPr>
            <p:ph idx="1"/>
          </p:nvPr>
        </p:nvSpPr>
        <p:spPr>
          <a:xfrm>
            <a:off x="467544" y="1772817"/>
            <a:ext cx="8229600" cy="4392488"/>
          </a:xfrm>
        </p:spPr>
        <p:txBody>
          <a:bodyPr>
            <a:normAutofit/>
          </a:bodyPr>
          <a:lstStyle/>
          <a:p>
            <a:pPr marL="514350" indent="-514350">
              <a:buFont typeface="+mj-lt"/>
              <a:buAutoNum type="arabicPeriod"/>
            </a:pPr>
            <a:r>
              <a:rPr lang="ca-ES" sz="2800" dirty="0" smtClean="0"/>
              <a:t> La SEPARACIÓ física, temporal i l’allunyament emocional mutu, entre l’adult i la criatura</a:t>
            </a:r>
            <a:endParaRPr lang="ca-ES" sz="2800" dirty="0" smtClean="0"/>
          </a:p>
          <a:p>
            <a:pPr marL="514350" indent="-514350">
              <a:buFont typeface="+mj-lt"/>
              <a:buAutoNum type="arabicPeriod"/>
            </a:pPr>
            <a:r>
              <a:rPr lang="ca-ES" sz="2800" dirty="0" smtClean="0"/>
              <a:t>La construcció d’una nova relació afectiva de </a:t>
            </a:r>
            <a:r>
              <a:rPr lang="ca-ES" sz="2800" dirty="0" err="1" smtClean="0"/>
              <a:t>l’infant</a:t>
            </a:r>
            <a:r>
              <a:rPr lang="ca-ES" sz="2800" dirty="0" smtClean="0"/>
              <a:t> (i dels pares) amb l’educadora.</a:t>
            </a:r>
            <a:endParaRPr lang="ca-ES" sz="2800" dirty="0" smtClean="0"/>
          </a:p>
          <a:p>
            <a:pPr marL="1314450" lvl="2" indent="-514350">
              <a:buNone/>
            </a:pPr>
            <a:endParaRPr lang="ca-ES" sz="2000" dirty="0" smtClean="0"/>
          </a:p>
          <a:p>
            <a:pPr marL="1314450" lvl="2" indent="-514350">
              <a:buNone/>
            </a:pPr>
            <a:r>
              <a:rPr lang="ca-ES" sz="2800" dirty="0" smtClean="0">
                <a:solidFill>
                  <a:srgbClr val="FF0000"/>
                </a:solidFill>
              </a:rPr>
              <a:t>DOS PROCESSOS QUE NECESSITEN TEMPS</a:t>
            </a:r>
            <a:endParaRPr lang="ca-ES" sz="2800" dirty="0" smtClean="0">
              <a:solidFill>
                <a:srgbClr val="FF0000"/>
              </a:solidFill>
            </a:endParaRPr>
          </a:p>
          <a:p>
            <a:pPr>
              <a:buNone/>
            </a:pPr>
            <a:endParaRPr lang="ca-ES" sz="2800" dirty="0" smtClean="0"/>
          </a:p>
          <a:p>
            <a:pPr>
              <a:buNone/>
            </a:pPr>
            <a:r>
              <a:rPr lang="ca-ES" sz="2800" i="1" dirty="0" smtClean="0"/>
              <a:t> </a:t>
            </a:r>
            <a:r>
              <a:rPr lang="ca-ES" sz="2800" dirty="0" smtClean="0"/>
              <a:t>Dos exemples de DOCUMENT “L’ADAPTACIÓ A L’ESCOLETA” (</a:t>
            </a:r>
            <a:r>
              <a:rPr lang="ca-ES" sz="2800" dirty="0" err="1" smtClean="0"/>
              <a:t>Escoleta</a:t>
            </a:r>
            <a:r>
              <a:rPr lang="ca-ES" sz="2800" dirty="0" smtClean="0"/>
              <a:t> Els Indians; EI Card)</a:t>
            </a:r>
            <a:endParaRPr lang="ca-ES" sz="2800" i="1" dirty="0"/>
          </a:p>
        </p:txBody>
      </p:sp>
      <p:sp>
        <p:nvSpPr>
          <p:cNvPr id="4" name="Contenidor de peu de pàgina 3"/>
          <p:cNvSpPr>
            <a:spLocks noGrp="1"/>
          </p:cNvSpPr>
          <p:nvPr>
            <p:ph type="ftr" sz="quarter" idx="11"/>
          </p:nvPr>
        </p:nvSpPr>
        <p:spPr>
          <a:xfrm>
            <a:off x="2555776" y="6237312"/>
            <a:ext cx="4104456" cy="484163"/>
          </a:xfrm>
        </p:spPr>
        <p:txBody>
          <a:bodyPr/>
          <a:lstStyle/>
          <a:p>
            <a:r>
              <a:rPr lang="es-ES" dirty="0" smtClean="0"/>
              <a:t> </a:t>
            </a:r>
            <a:r>
              <a:rPr lang="es-ES" altLang="pt-BR" dirty="0" smtClean="0">
                <a:sym typeface="+mn-ea"/>
              </a:rPr>
              <a:t>FORMACIÓ INICIAL EN EQUIPS D’ATENCIÓ PRIMERENCA CURS 24-25.  PROTOCOL D’ADAPTACIÓ</a:t>
            </a:r>
            <a:endParaRPr lang="es-ES"/>
          </a:p>
          <a:p>
            <a:endParaRPr lang="es-E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3600" dirty="0" smtClean="0">
                <a:solidFill>
                  <a:schemeClr val="tx2">
                    <a:lumMod val="60000"/>
                    <a:lumOff val="40000"/>
                  </a:schemeClr>
                </a:solidFill>
              </a:rPr>
              <a:t>ADAPTACIÓ  i ACOMPANYAMENT </a:t>
            </a:r>
            <a:endParaRPr lang="ca-ES" sz="3600" dirty="0"/>
          </a:p>
        </p:txBody>
      </p:sp>
      <p:sp>
        <p:nvSpPr>
          <p:cNvPr id="3" name="Contenidor de contingut 2"/>
          <p:cNvSpPr>
            <a:spLocks noGrp="1"/>
          </p:cNvSpPr>
          <p:nvPr>
            <p:ph idx="1"/>
          </p:nvPr>
        </p:nvSpPr>
        <p:spPr>
          <a:xfrm>
            <a:off x="467544" y="1484784"/>
            <a:ext cx="8229600" cy="4680521"/>
          </a:xfrm>
        </p:spPr>
        <p:txBody>
          <a:bodyPr>
            <a:normAutofit fontScale="90000"/>
          </a:bodyPr>
          <a:lstStyle/>
          <a:p>
            <a:pPr>
              <a:buNone/>
            </a:pPr>
            <a:r>
              <a:rPr lang="ca-ES" sz="2800" dirty="0" smtClean="0"/>
              <a:t>ESCOLETA ELS INDIANS (Barcelona): </a:t>
            </a:r>
            <a:r>
              <a:rPr lang="es-ES" altLang="ca-ES" sz="2800" i="1" dirty="0" smtClean="0"/>
              <a:t>Reunió Adaptació. Protocol. Què guia la nostra manera de fer les coses a l’Escoleta i com acompanyem</a:t>
            </a:r>
            <a:endParaRPr lang="es-ES" altLang="ca-ES" sz="2800" i="1" dirty="0" smtClean="0"/>
          </a:p>
          <a:p>
            <a:r>
              <a:rPr lang="ca-ES" sz="2800" dirty="0" smtClean="0"/>
              <a:t>Duració: es proposa </a:t>
            </a:r>
            <a:r>
              <a:rPr lang="ca-ES" sz="2800" b="1" dirty="0" smtClean="0"/>
              <a:t>un mes i mig</a:t>
            </a:r>
            <a:r>
              <a:rPr lang="ca-ES" sz="2800" dirty="0" smtClean="0"/>
              <a:t>. Desprès d’aquest temps no es considera que el nin estigui adaptat del tot, sinó que </a:t>
            </a:r>
            <a:r>
              <a:rPr lang="ca-ES" sz="2800" b="1" dirty="0" smtClean="0"/>
              <a:t>és el temps necessari per vincular-se amb les educadores.</a:t>
            </a:r>
            <a:endParaRPr lang="ca-ES" sz="2800" b="1" dirty="0" smtClean="0"/>
          </a:p>
          <a:p>
            <a:r>
              <a:rPr lang="ca-ES" sz="2800" dirty="0" smtClean="0"/>
              <a:t>Explicació detallada del paper dels pares i el de les educadores.</a:t>
            </a:r>
            <a:endParaRPr lang="ca-ES" sz="2800" dirty="0" smtClean="0"/>
          </a:p>
          <a:p>
            <a:r>
              <a:rPr lang="ca-ES" sz="2800" dirty="0" smtClean="0"/>
              <a:t>Explicació de com acompanyen als infants.</a:t>
            </a:r>
            <a:endParaRPr lang="ca-ES" sz="2800" dirty="0" smtClean="0"/>
          </a:p>
          <a:p>
            <a:r>
              <a:rPr lang="ca-ES" sz="2800" dirty="0" smtClean="0"/>
              <a:t>Límits i normes de funcionament de l’espai.</a:t>
            </a:r>
            <a:endParaRPr lang="ca-ES" sz="2800" dirty="0"/>
          </a:p>
        </p:txBody>
      </p:sp>
      <p:sp>
        <p:nvSpPr>
          <p:cNvPr id="4" name="Contenidor de peu de pàgina 3"/>
          <p:cNvSpPr>
            <a:spLocks noGrp="1"/>
          </p:cNvSpPr>
          <p:nvPr>
            <p:ph type="ftr" sz="quarter" idx="11"/>
          </p:nvPr>
        </p:nvSpPr>
        <p:spPr>
          <a:xfrm>
            <a:off x="2555776" y="6237312"/>
            <a:ext cx="4104456" cy="484163"/>
          </a:xfrm>
        </p:spPr>
        <p:txBody>
          <a:bodyPr/>
          <a:lstStyle/>
          <a:p>
            <a:endParaRPr lang="es-ES" altLang="pt-BR" dirty="0" smtClean="0">
              <a:sym typeface="+mn-ea"/>
            </a:endParaRPr>
          </a:p>
          <a:p>
            <a:endParaRPr lang="es-ES" altLang="pt-BR" dirty="0" smtClean="0">
              <a:sym typeface="+mn-ea"/>
            </a:endParaRPr>
          </a:p>
          <a:p>
            <a:r>
              <a:rPr lang="es-ES" altLang="pt-BR" dirty="0" smtClean="0">
                <a:sym typeface="+mn-ea"/>
              </a:rPr>
              <a:t>FORMACIÓ INICIAL EN EQUIPS D’ATENCIÓ PRIMERENCA CURS 24-25.  PROTOCOL D’ADAPTACIÓ</a:t>
            </a:r>
            <a:endParaRPr lang="es-ES"/>
          </a:p>
          <a:p>
            <a:endParaRPr lang="es-ES" dirty="0" smtClean="0"/>
          </a:p>
          <a:p>
            <a:endParaRPr lang="es-E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3200"/>
              <a:t>BASES DEL PROJECTE INDIANS:</a:t>
            </a:r>
            <a:endParaRPr lang="es-ES" altLang="en-US" sz="3200"/>
          </a:p>
        </p:txBody>
      </p:sp>
      <p:sp>
        <p:nvSpPr>
          <p:cNvPr id="3" name="Marcador de posición de contenido 2"/>
          <p:cNvSpPr>
            <a:spLocks noGrp="1"/>
          </p:cNvSpPr>
          <p:nvPr>
            <p:ph idx="1"/>
          </p:nvPr>
        </p:nvSpPr>
        <p:spPr/>
        <p:txBody>
          <a:bodyPr>
            <a:normAutofit lnSpcReduction="20000"/>
          </a:bodyPr>
          <a:p>
            <a:r>
              <a:rPr lang="es-ES" altLang="en-US"/>
              <a:t>Respecte al ritme de l’infant</a:t>
            </a:r>
            <a:endParaRPr lang="es-ES" altLang="en-US"/>
          </a:p>
          <a:p>
            <a:r>
              <a:rPr lang="es-ES" altLang="en-US"/>
              <a:t>Calma i tranquilitat.</a:t>
            </a:r>
            <a:endParaRPr lang="es-ES" altLang="en-US"/>
          </a:p>
          <a:p>
            <a:r>
              <a:rPr lang="es-ES" altLang="en-US"/>
              <a:t>No dirigim les activitats.</a:t>
            </a:r>
            <a:endParaRPr lang="es-ES" altLang="en-US"/>
          </a:p>
          <a:p>
            <a:r>
              <a:rPr lang="es-ES" altLang="en-US"/>
              <a:t>Estam a la disposició dels infants, però no feim propostes.</a:t>
            </a:r>
            <a:endParaRPr lang="es-ES" altLang="en-US"/>
          </a:p>
          <a:p>
            <a:r>
              <a:rPr lang="es-ES" altLang="en-US"/>
              <a:t>Mantenim to de veu suau</a:t>
            </a:r>
            <a:endParaRPr lang="es-ES" altLang="en-US"/>
          </a:p>
          <a:p>
            <a:r>
              <a:rPr lang="es-ES" altLang="en-US"/>
              <a:t>Ens posam a l’alçada dels infants.</a:t>
            </a:r>
            <a:endParaRPr lang="es-ES" altLang="en-US"/>
          </a:p>
          <a:p>
            <a:r>
              <a:rPr lang="es-ES" altLang="en-US"/>
              <a:t>Acceptam els sentiments dels infants.</a:t>
            </a:r>
            <a:endParaRPr lang="es-ES" altLang="en-US"/>
          </a:p>
          <a:p>
            <a:r>
              <a:rPr lang="es-ES" altLang="en-US"/>
              <a:t>Acompanyam els conflictes, no jutjam</a:t>
            </a:r>
            <a:endParaRPr lang="es-ES" altLang="en-US"/>
          </a:p>
        </p:txBody>
      </p:sp>
      <p:sp>
        <p:nvSpPr>
          <p:cNvPr id="4" name="Marcador de posición de pie de página 3"/>
          <p:cNvSpPr>
            <a:spLocks noGrp="1"/>
          </p:cNvSpPr>
          <p:nvPr>
            <p:ph type="ftr" sz="quarter" idx="11"/>
          </p:nvPr>
        </p:nvSpPr>
        <p:spPr/>
        <p:txBody>
          <a:bodyPr/>
          <a:p>
            <a:r>
              <a:rPr lang="pt-BR" dirty="0" smtClean="0"/>
              <a:t>1a sessió Formació Acompanyament a les famílies</a:t>
            </a:r>
            <a:endParaRPr lang="es-E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2800"/>
              <a:t>COM ACOMPANYAM...</a:t>
            </a:r>
            <a:endParaRPr lang="es-ES" altLang="en-US" sz="2800"/>
          </a:p>
        </p:txBody>
      </p:sp>
      <p:sp>
        <p:nvSpPr>
          <p:cNvPr id="3" name="Marcador de posición de contenido 2"/>
          <p:cNvSpPr>
            <a:spLocks noGrp="1"/>
          </p:cNvSpPr>
          <p:nvPr>
            <p:ph idx="1"/>
          </p:nvPr>
        </p:nvSpPr>
        <p:spPr/>
        <p:txBody>
          <a:bodyPr/>
          <a:p>
            <a:r>
              <a:rPr lang="es-ES" altLang="en-US"/>
              <a:t>Quan l’infant ens demana ajuda, ens apropam i li donam seguretat: “jo estic aquí”.</a:t>
            </a:r>
            <a:endParaRPr lang="es-ES" altLang="en-US"/>
          </a:p>
          <a:p>
            <a:r>
              <a:rPr lang="es-ES" altLang="en-US"/>
              <a:t>Evitam el “molt bé” quan ens mostren una cosa...feim descripció de l’acció o del dibuix...</a:t>
            </a:r>
            <a:endParaRPr lang="es-ES" altLang="en-US"/>
          </a:p>
          <a:p>
            <a:r>
              <a:rPr lang="es-ES" altLang="en-US"/>
              <a:t>No exercim presió peque mengin...confiam en la seva autorregulació i deixam que conectin amb la seva sensació de gana o sacietat.</a:t>
            </a:r>
            <a:endParaRPr lang="es-ES" altLang="en-US"/>
          </a:p>
          <a:p>
            <a:endParaRPr lang="es-ES" altLang="en-US"/>
          </a:p>
          <a:p>
            <a:endParaRPr lang="es-ES" altLang="en-US"/>
          </a:p>
          <a:p>
            <a:endParaRPr lang="es-ES" altLang="en-US"/>
          </a:p>
          <a:p>
            <a:endParaRPr lang="es-ES" altLang="en-US"/>
          </a:p>
        </p:txBody>
      </p:sp>
      <p:sp>
        <p:nvSpPr>
          <p:cNvPr id="4" name="Marcador de posición de pie de página 3"/>
          <p:cNvSpPr>
            <a:spLocks noGrp="1"/>
          </p:cNvSpPr>
          <p:nvPr>
            <p:ph type="ftr" sz="quarter" idx="11"/>
          </p:nvPr>
        </p:nvSpPr>
        <p:spPr>
          <a:xfrm>
            <a:off x="2858770" y="6356350"/>
            <a:ext cx="3536315" cy="365125"/>
          </a:xfrm>
        </p:spPr>
        <p:txBody>
          <a:bodyPr/>
          <a:p>
            <a:endParaRPr lang="es-ES" altLang="pt-BR" dirty="0" smtClean="0">
              <a:sym typeface="+mn-ea"/>
            </a:endParaRPr>
          </a:p>
          <a:p>
            <a:r>
              <a:rPr lang="es-ES" altLang="pt-BR" dirty="0" smtClean="0">
                <a:sym typeface="+mn-ea"/>
              </a:rPr>
              <a:t>FORMACIÓ INICIAL EN EQUIPS D’ATENCIÓ PRIMERENCA CURS 24-25.  PROTOCOL D’ADAPTACIÓ</a:t>
            </a:r>
            <a:endParaRPr lang="es-ES"/>
          </a:p>
          <a:p>
            <a:endParaRPr lang="es-E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3200"/>
              <a:t>LÍMITS I NORMES DE FUNCIONAMENT DE L’ESPAI A INDIANS:</a:t>
            </a:r>
            <a:endParaRPr lang="es-ES" altLang="en-US" sz="3200"/>
          </a:p>
        </p:txBody>
      </p:sp>
      <p:sp>
        <p:nvSpPr>
          <p:cNvPr id="3" name="Marcador de posición de contenido 2"/>
          <p:cNvSpPr>
            <a:spLocks noGrp="1"/>
          </p:cNvSpPr>
          <p:nvPr>
            <p:ph idx="1"/>
          </p:nvPr>
        </p:nvSpPr>
        <p:spPr/>
        <p:txBody>
          <a:bodyPr>
            <a:normAutofit fontScale="90000" lnSpcReduction="20000"/>
          </a:bodyPr>
          <a:p>
            <a:r>
              <a:rPr lang="es-ES" altLang="en-US" sz="2400"/>
              <a:t>Les normes ajuden a crèixer, donen seguretat, ajuden predir i reduïr incerteses. </a:t>
            </a:r>
            <a:endParaRPr lang="es-ES" altLang="en-US" sz="2400"/>
          </a:p>
          <a:p>
            <a:r>
              <a:rPr lang="es-ES" altLang="en-US" sz="2400"/>
              <a:t>Les primeres normes i límits han d’arribar als infants dels seus pares (això permet que les educadores es vinculin amb els nins des del joc).</a:t>
            </a:r>
            <a:endParaRPr lang="es-ES" altLang="en-US" sz="2400"/>
          </a:p>
          <a:p>
            <a:r>
              <a:rPr lang="es-ES" altLang="en-US" sz="2400"/>
              <a:t>Només un adult a l’espai.</a:t>
            </a:r>
            <a:endParaRPr lang="es-ES" altLang="en-US" sz="2400"/>
          </a:p>
          <a:p>
            <a:r>
              <a:rPr lang="es-ES" altLang="en-US" sz="2400"/>
              <a:t>No es pot fer l’adaptació amb germans</a:t>
            </a:r>
            <a:endParaRPr lang="es-ES" altLang="en-US" sz="2400"/>
          </a:p>
          <a:p>
            <a:r>
              <a:rPr lang="es-ES" altLang="en-US" sz="2400"/>
              <a:t>No es pot parlar per telèfon.</a:t>
            </a:r>
            <a:endParaRPr lang="es-ES" altLang="en-US" sz="2400"/>
          </a:p>
          <a:p>
            <a:r>
              <a:rPr lang="es-ES" altLang="en-US" sz="2400"/>
              <a:t>Evitar parlar entre els adults.</a:t>
            </a:r>
            <a:endParaRPr lang="es-ES" altLang="en-US" sz="2400"/>
          </a:p>
          <a:p>
            <a:r>
              <a:rPr lang="es-ES" altLang="en-US" sz="2400"/>
              <a:t>No es poden passetjar mentre mengen, encara que poden menjar drets a la taula.</a:t>
            </a:r>
            <a:endParaRPr lang="es-ES" altLang="en-US" sz="2400"/>
          </a:p>
          <a:p>
            <a:r>
              <a:rPr lang="es-ES" altLang="en-US" sz="2400"/>
              <a:t>Acompanyar-los a recollir les coses, no obligar-los a recollir</a:t>
            </a:r>
            <a:endParaRPr lang="es-ES" altLang="en-US" sz="2400"/>
          </a:p>
          <a:p>
            <a:r>
              <a:rPr lang="es-ES" altLang="en-US" sz="2400"/>
              <a:t>No els deixam que peguin o que es facin mal a ells mateixos</a:t>
            </a:r>
            <a:endParaRPr lang="es-ES" altLang="en-US" sz="2400"/>
          </a:p>
          <a:p>
            <a:r>
              <a:rPr lang="es-ES" altLang="en-US" sz="2400"/>
              <a:t>No poden destruir les construccions que ha fet un altra.</a:t>
            </a:r>
            <a:endParaRPr lang="es-ES" altLang="en-US" sz="2400"/>
          </a:p>
          <a:p>
            <a:endParaRPr lang="es-ES" altLang="en-US" sz="2400"/>
          </a:p>
          <a:p>
            <a:pPr marL="0" indent="0">
              <a:buNone/>
            </a:pPr>
            <a:endParaRPr lang="es-ES" altLang="en-US"/>
          </a:p>
          <a:p>
            <a:endParaRPr lang="es-ES" altLang="en-US"/>
          </a:p>
        </p:txBody>
      </p:sp>
      <p:sp>
        <p:nvSpPr>
          <p:cNvPr id="4" name="Marcador de posición de pie de página 3"/>
          <p:cNvSpPr>
            <a:spLocks noGrp="1"/>
          </p:cNvSpPr>
          <p:nvPr>
            <p:ph type="ftr" sz="quarter" idx="11"/>
          </p:nvPr>
        </p:nvSpPr>
        <p:spPr>
          <a:xfrm>
            <a:off x="2385060" y="6356350"/>
            <a:ext cx="4298315" cy="365125"/>
          </a:xfrm>
        </p:spPr>
        <p:txBody>
          <a:bodyPr/>
          <a:p>
            <a:endParaRPr lang="es-ES" altLang="pt-BR" dirty="0" smtClean="0">
              <a:sym typeface="+mn-ea"/>
            </a:endParaRPr>
          </a:p>
          <a:p>
            <a:r>
              <a:rPr lang="es-ES" altLang="pt-BR" dirty="0" smtClean="0">
                <a:sym typeface="+mn-ea"/>
              </a:rPr>
              <a:t>FORMACIÓ INICIAL EN EQUIPS D’ATENCIÓ PRIMERENCA CURS 24-25.  PROTOCOL D’ADAPTACIÓ</a:t>
            </a:r>
            <a:endParaRPr lang="es-ES"/>
          </a:p>
          <a:p>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2800" b="1"/>
              <a:t>EL VINCLE AFECTIU I EMOCIONAL AMB EL NADÓ</a:t>
            </a:r>
            <a:endParaRPr lang="es-ES" altLang="en-US" sz="2800" b="1"/>
          </a:p>
        </p:txBody>
      </p:sp>
      <p:sp>
        <p:nvSpPr>
          <p:cNvPr id="3" name="Marcador de posición de contenido 2"/>
          <p:cNvSpPr>
            <a:spLocks noGrp="1"/>
          </p:cNvSpPr>
          <p:nvPr>
            <p:ph idx="1"/>
          </p:nvPr>
        </p:nvSpPr>
        <p:spPr/>
        <p:txBody>
          <a:bodyPr/>
          <a:p>
            <a:r>
              <a:rPr lang="es-ES" altLang="en-US" sz="1800"/>
              <a:t>Conjunt de relacions que es donen en les rutines del dia a dia...cordó umbilical invisible...amor incondicional.</a:t>
            </a:r>
            <a:endParaRPr lang="es-ES" altLang="en-US" sz="1800"/>
          </a:p>
          <a:p>
            <a:r>
              <a:rPr lang="es-ES" altLang="en-US" sz="1800"/>
              <a:t>Vincle que facilita la identificació i compenetració amb el nadó, el reconeixement de les seves necessitats, la satisfacció de les mateixes...vincle bidireccional.</a:t>
            </a:r>
            <a:endParaRPr lang="es-ES" altLang="en-US" sz="1800"/>
          </a:p>
          <a:p>
            <a:r>
              <a:rPr lang="es-ES" altLang="en-US" sz="1800"/>
              <a:t>La supervivència física del nadó dependrà de l’alimentació física i de les atencions corporals, però...</a:t>
            </a:r>
            <a:endParaRPr lang="es-ES" altLang="en-US" sz="1800"/>
          </a:p>
          <a:p>
            <a:pPr lvl="1"/>
            <a:r>
              <a:rPr lang="es-ES" altLang="en-US" sz="1575"/>
              <a:t>el </a:t>
            </a:r>
            <a:r>
              <a:rPr lang="es-ES" altLang="en-US" sz="1800"/>
              <a:t>desenvolupament cognitiu, </a:t>
            </a:r>
            <a:endParaRPr lang="es-ES" altLang="en-US" sz="1800"/>
          </a:p>
          <a:p>
            <a:pPr lvl="1"/>
            <a:r>
              <a:rPr lang="es-ES" altLang="en-US" sz="1800"/>
              <a:t>la conformació de la seva personalitat, </a:t>
            </a:r>
            <a:endParaRPr lang="es-ES" altLang="en-US" sz="1800"/>
          </a:p>
          <a:p>
            <a:pPr lvl="1"/>
            <a:r>
              <a:rPr lang="es-ES" altLang="en-US" sz="1800"/>
              <a:t>la qualitat de les relacions interpersonals i </a:t>
            </a:r>
            <a:endParaRPr lang="es-ES" altLang="en-US" sz="1800"/>
          </a:p>
          <a:p>
            <a:pPr lvl="1"/>
            <a:r>
              <a:rPr lang="es-ES" altLang="en-US" sz="1800"/>
              <a:t>el nivell de salut mental </a:t>
            </a:r>
            <a:endParaRPr lang="es-ES" altLang="en-US" sz="1800"/>
          </a:p>
          <a:p>
            <a:pPr marL="457200" lvl="1" indent="0">
              <a:buNone/>
            </a:pPr>
            <a:r>
              <a:rPr lang="es-ES" altLang="en-US" sz="1800"/>
              <a:t>estaran marcades per la intensitat i la qualitat dels afectes i relacions personals que l’envoltin.</a:t>
            </a:r>
            <a:endParaRPr lang="es-ES" altLang="en-US" sz="1800"/>
          </a:p>
        </p:txBody>
      </p:sp>
      <p:sp>
        <p:nvSpPr>
          <p:cNvPr id="4" name="Marcador de posición de pie de página 3"/>
          <p:cNvSpPr>
            <a:spLocks noGrp="1"/>
          </p:cNvSpPr>
          <p:nvPr>
            <p:ph type="ftr" sz="quarter" idx="11"/>
          </p:nvPr>
        </p:nvSpPr>
        <p:spPr/>
        <p:txBody>
          <a:bodyPr/>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3600"/>
              <a:t>“No compartim...”</a:t>
            </a:r>
            <a:endParaRPr lang="es-ES" altLang="en-US" sz="3600"/>
          </a:p>
        </p:txBody>
      </p:sp>
      <p:sp>
        <p:nvSpPr>
          <p:cNvPr id="3" name="Marcador de posición de contenido 2"/>
          <p:cNvSpPr>
            <a:spLocks noGrp="1"/>
          </p:cNvSpPr>
          <p:nvPr>
            <p:ph idx="1"/>
          </p:nvPr>
        </p:nvSpPr>
        <p:spPr/>
        <p:txBody>
          <a:bodyPr/>
          <a:p>
            <a:endParaRPr lang="es-ES" altLang="en-US" sz="2000"/>
          </a:p>
          <a:p>
            <a:r>
              <a:rPr lang="es-ES" altLang="en-US" sz="2000"/>
              <a:t>No poden prendre les joguines d’un altra. Si les volen, hauran d’esperar.</a:t>
            </a:r>
            <a:endParaRPr lang="es-ES" altLang="en-US" sz="2000"/>
          </a:p>
          <a:p>
            <a:endParaRPr lang="es-ES" altLang="en-US" sz="2000"/>
          </a:p>
          <a:p>
            <a:r>
              <a:rPr lang="es-ES" altLang="en-US" sz="2000"/>
              <a:t>No cal compartir si no ho desitgen.</a:t>
            </a:r>
            <a:endParaRPr lang="es-ES" altLang="en-US" sz="2000"/>
          </a:p>
          <a:p>
            <a:endParaRPr lang="es-ES" altLang="en-US" sz="2000"/>
          </a:p>
          <a:p>
            <a:r>
              <a:rPr lang="es-ES" altLang="en-US" sz="2000"/>
              <a:t>L’objecte de transició i l’àlbum de fotos son personals. Si les deixen, poden demanar que se’ls hi torni quan ells ho desitgin.</a:t>
            </a:r>
            <a:endParaRPr lang="es-ES" altLang="en-US" sz="2000"/>
          </a:p>
          <a:p>
            <a:endParaRPr lang="es-ES" altLang="en-US" sz="2000"/>
          </a:p>
          <a:p>
            <a:r>
              <a:rPr lang="es-ES" altLang="en-US" sz="2000"/>
              <a:t>No es poden portar joguines de casa, només l’objecte de transició....</a:t>
            </a:r>
            <a:endParaRPr lang="es-ES" altLang="en-US" sz="2000"/>
          </a:p>
          <a:p>
            <a:endParaRPr lang="es-ES" altLang="en-US" sz="2000"/>
          </a:p>
        </p:txBody>
      </p:sp>
      <p:sp>
        <p:nvSpPr>
          <p:cNvPr id="4" name="Marcador de posición de pie de página 3"/>
          <p:cNvSpPr>
            <a:spLocks noGrp="1"/>
          </p:cNvSpPr>
          <p:nvPr>
            <p:ph type="ftr" sz="quarter" idx="11"/>
          </p:nvPr>
        </p:nvSpPr>
        <p:spPr>
          <a:xfrm>
            <a:off x="2244090" y="6356350"/>
            <a:ext cx="3775710" cy="365125"/>
          </a:xfrm>
        </p:spPr>
        <p:txBody>
          <a:bodyPr/>
          <a:p>
            <a:endParaRPr lang="es-ES" altLang="pt-BR" dirty="0" smtClean="0">
              <a:sym typeface="+mn-ea"/>
            </a:endParaRPr>
          </a:p>
          <a:p>
            <a:r>
              <a:rPr lang="es-ES" altLang="pt-BR" dirty="0" smtClean="0">
                <a:sym typeface="+mn-ea"/>
              </a:rPr>
              <a:t>FORMACIÓ INICIAL EN EQUIPS D’ATENCIÓ PRIMERENCA CURS 24-25.  PROTOCOL D’ADAPTACIÓ</a:t>
            </a:r>
            <a:endParaRPr lang="es-ES"/>
          </a:p>
          <a:p>
            <a:r>
              <a:rPr lang="es-ES" altLang="pt-BR" dirty="0" smtClean="0"/>
              <a:t> </a:t>
            </a:r>
            <a:endParaRPr lang="es-ES" altLang="pt-BR" dirty="0" smtClean="0"/>
          </a:p>
        </p:txBody>
      </p:sp>
      <p:sp>
        <p:nvSpPr>
          <p:cNvPr id="5" name="Cuadro de texto 4"/>
          <p:cNvSpPr txBox="1"/>
          <p:nvPr/>
        </p:nvSpPr>
        <p:spPr>
          <a:xfrm>
            <a:off x="4251960" y="6522720"/>
            <a:ext cx="3048000" cy="368300"/>
          </a:xfrm>
          <a:prstGeom prst="rect">
            <a:avLst/>
          </a:prstGeom>
          <a:noFill/>
        </p:spPr>
        <p:txBody>
          <a:bodyPr wrap="square" rtlCol="0">
            <a:spAutoFit/>
          </a:bodyPr>
          <a:p>
            <a:endParaRPr lang="es-ES" alt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3200">
                <a:solidFill>
                  <a:schemeClr val="accent1"/>
                </a:solidFill>
              </a:rPr>
              <a:t>PROTOCOL ENTRADA DE LES FAMÍLIES A </a:t>
            </a:r>
            <a:br>
              <a:rPr lang="es-ES" altLang="en-US" sz="3200">
                <a:solidFill>
                  <a:schemeClr val="accent1"/>
                </a:solidFill>
              </a:rPr>
            </a:br>
            <a:r>
              <a:rPr lang="es-ES" altLang="en-US" sz="3200">
                <a:solidFill>
                  <a:schemeClr val="accent1"/>
                </a:solidFill>
              </a:rPr>
              <a:t>L’ESCOLETA INDIANS DE BARCELONA</a:t>
            </a:r>
            <a:endParaRPr lang="es-ES" altLang="en-US" sz="3200">
              <a:solidFill>
                <a:schemeClr val="accent1"/>
              </a:solidFill>
            </a:endParaRPr>
          </a:p>
        </p:txBody>
      </p:sp>
      <p:sp>
        <p:nvSpPr>
          <p:cNvPr id="3" name="Marcador de posición de contenido 2"/>
          <p:cNvSpPr>
            <a:spLocks noGrp="1"/>
          </p:cNvSpPr>
          <p:nvPr>
            <p:ph idx="1"/>
          </p:nvPr>
        </p:nvSpPr>
        <p:spPr/>
        <p:txBody>
          <a:bodyPr/>
          <a:p>
            <a:r>
              <a:rPr lang="es-ES" altLang="en-US" sz="2000"/>
              <a:t>DUES PRIMERES SETMANES: Els acompanyants poden circular per tots els espais (abans s’han explicat detalladament les normes)...posen els límits els adults, així les educadores es poden relacionar amb els infants des del joc i també son les que donen aigua. Si el nin ja vol anar sol, ells es poden seure i mirar-los. L’acompanyant canvia el bolquers.</a:t>
            </a:r>
            <a:endParaRPr lang="es-ES" altLang="en-US" sz="2000"/>
          </a:p>
          <a:p>
            <a:pPr marL="0" indent="0">
              <a:buNone/>
            </a:pPr>
            <a:endParaRPr lang="es-ES" altLang="en-US" sz="2000"/>
          </a:p>
          <a:p>
            <a:r>
              <a:rPr lang="es-ES" altLang="en-US" sz="2000"/>
              <a:t>3ª SETMANA: els adult seuen a un lloc de l’aula a on no es mouen, i el nin circula per tot l’espai. Si el nin reclama a l’adult, aquest hi pot anar, però no es posa a jugar amb ell, sinó que torna al seu lloc. L’educadora comença a ajudar a canviar el bolquers.</a:t>
            </a:r>
            <a:endParaRPr lang="es-ES" altLang="en-US" sz="2000"/>
          </a:p>
          <a:p>
            <a:endParaRPr lang="es-ES" altLang="en-US" sz="2000"/>
          </a:p>
          <a:p>
            <a:pPr marL="0" indent="0">
              <a:buNone/>
            </a:pPr>
            <a:r>
              <a:rPr lang="es-ES" altLang="en-US" sz="2000"/>
              <a:t>Aquestes entrades es fan a distints moments (acollida, berenar, pati, dinar,sesta...)</a:t>
            </a:r>
            <a:endParaRPr lang="es-ES" altLang="en-US" sz="2000"/>
          </a:p>
        </p:txBody>
      </p:sp>
      <p:sp>
        <p:nvSpPr>
          <p:cNvPr id="4" name="Marcador de posición de pie de página 3"/>
          <p:cNvSpPr>
            <a:spLocks noGrp="1"/>
          </p:cNvSpPr>
          <p:nvPr>
            <p:ph type="ftr" sz="quarter" idx="11"/>
          </p:nvPr>
        </p:nvSpPr>
        <p:spPr>
          <a:xfrm>
            <a:off x="2650490" y="6356350"/>
            <a:ext cx="3585210" cy="365125"/>
          </a:xfrm>
        </p:spPr>
        <p:txBody>
          <a:bodyPr/>
          <a:p>
            <a:endParaRPr lang="es-ES" altLang="pt-BR" dirty="0" smtClean="0">
              <a:sym typeface="+mn-ea"/>
            </a:endParaRPr>
          </a:p>
          <a:p>
            <a:r>
              <a:rPr lang="es-ES" altLang="pt-BR" dirty="0" smtClean="0">
                <a:sym typeface="+mn-ea"/>
              </a:rPr>
              <a:t>FORMACIÓ INICIAL EN EQUIPS D’ATENCIÓ PRIMERENCA CURS 24-25.  PROTOCOL D’ADAPTACIÓ</a:t>
            </a:r>
            <a:endParaRPr lang="es-ES"/>
          </a:p>
          <a:p>
            <a:endParaRPr lang="es-E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3200"/>
              <a:t>SORTIDA PROGRESSIVA...</a:t>
            </a:r>
            <a:endParaRPr lang="es-ES" altLang="en-US" sz="3200"/>
          </a:p>
        </p:txBody>
      </p:sp>
      <p:sp>
        <p:nvSpPr>
          <p:cNvPr id="3" name="Marcador de posición de contenido 2"/>
          <p:cNvSpPr>
            <a:spLocks noGrp="1"/>
          </p:cNvSpPr>
          <p:nvPr>
            <p:ph idx="1"/>
          </p:nvPr>
        </p:nvSpPr>
        <p:spPr/>
        <p:txBody>
          <a:bodyPr/>
          <a:p>
            <a:pPr marL="0" indent="0">
              <a:buNone/>
            </a:pPr>
            <a:r>
              <a:rPr lang="es-ES" altLang="en-US" sz="2800"/>
              <a:t>4ª SETMANA: l’acompanyant es queda a l’entrada del centre llegint o fent alguna cosa,  no  està a la vista del nin, però el nin el pot anar a veure. </a:t>
            </a:r>
            <a:endParaRPr lang="es-ES" altLang="en-US" sz="2800"/>
          </a:p>
          <a:p>
            <a:pPr marL="0" indent="0">
              <a:buNone/>
            </a:pPr>
            <a:endParaRPr lang="es-ES" altLang="en-US" sz="2800"/>
          </a:p>
          <a:p>
            <a:pPr marL="0" indent="0">
              <a:buNone/>
            </a:pPr>
            <a:r>
              <a:rPr lang="es-ES" altLang="en-US" sz="2800"/>
              <a:t>5ª a 7ª SETMANA: Es programen sortides inicials de 15 minuts (l’acompanyant surt, diu que va a comprar una fruita, i torna amb la fruita)....i cada vegada el nin es queda més temps, si no plora.</a:t>
            </a:r>
            <a:endParaRPr lang="es-ES" altLang="en-US" sz="2800"/>
          </a:p>
          <a:p>
            <a:pPr marL="0" indent="0">
              <a:buNone/>
            </a:pPr>
            <a:endParaRPr lang="es-ES" altLang="en-US"/>
          </a:p>
          <a:p>
            <a:pPr marL="0" indent="0">
              <a:buNone/>
            </a:pPr>
            <a:endParaRPr lang="es-ES" altLang="en-US"/>
          </a:p>
        </p:txBody>
      </p:sp>
      <p:sp>
        <p:nvSpPr>
          <p:cNvPr id="4" name="Marcador de posición de pie de página 3"/>
          <p:cNvSpPr>
            <a:spLocks noGrp="1"/>
          </p:cNvSpPr>
          <p:nvPr>
            <p:ph type="ftr" sz="quarter" idx="11"/>
          </p:nvPr>
        </p:nvSpPr>
        <p:spPr>
          <a:xfrm>
            <a:off x="2642870" y="6356350"/>
            <a:ext cx="3376930" cy="365125"/>
          </a:xfrm>
        </p:spPr>
        <p:txBody>
          <a:bodyPr/>
          <a:p>
            <a:r>
              <a:rPr lang="es-ES" altLang="pt-BR" dirty="0" smtClean="0">
                <a:sym typeface="+mn-ea"/>
              </a:rPr>
              <a:t>FORMACIÓ INICIAL EN EQUIPS D’ATENCIÓ PRIMERENCA CURS 24-25.  PROTOCOL D’ADAPTACIÓ</a:t>
            </a:r>
            <a:endParaRPr lang="es-ES"/>
          </a:p>
          <a:p>
            <a:endParaRPr lang="es-E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3600" dirty="0" smtClean="0">
                <a:solidFill>
                  <a:schemeClr val="tx2">
                    <a:lumMod val="60000"/>
                    <a:lumOff val="40000"/>
                  </a:schemeClr>
                </a:solidFill>
              </a:rPr>
              <a:t>ADAPTACIÓ INDIVIDUALITZADA </a:t>
            </a:r>
            <a:endParaRPr lang="ca-ES" sz="3600" dirty="0"/>
          </a:p>
        </p:txBody>
      </p:sp>
      <p:sp useBgFill="1">
        <p:nvSpPr>
          <p:cNvPr id="3" name="Contenidor de contingut 2"/>
          <p:cNvSpPr>
            <a:spLocks noGrp="1"/>
          </p:cNvSpPr>
          <p:nvPr>
            <p:ph idx="1"/>
          </p:nvPr>
        </p:nvSpPr>
        <p:spPr>
          <a:xfrm>
            <a:off x="467544" y="1772817"/>
            <a:ext cx="8229600" cy="4392488"/>
          </a:xfrm>
        </p:spPr>
        <p:txBody>
          <a:bodyPr>
            <a:normAutofit lnSpcReduction="10000"/>
          </a:bodyPr>
          <a:lstStyle/>
          <a:p>
            <a:pPr>
              <a:buNone/>
            </a:pPr>
            <a:r>
              <a:rPr lang="ca-ES" sz="2800" b="1" dirty="0" smtClean="0"/>
              <a:t>ESCOLETA CARD </a:t>
            </a:r>
            <a:r>
              <a:rPr lang="ca-ES" sz="2800" dirty="0" smtClean="0"/>
              <a:t>(Sant Llorenç, Mallorca):</a:t>
            </a:r>
            <a:endParaRPr lang="ca-ES" sz="2800" dirty="0" smtClean="0"/>
          </a:p>
          <a:p>
            <a:r>
              <a:rPr lang="ca-ES" sz="2800" dirty="0" smtClean="0"/>
              <a:t>Aspectes a tenir en compte abans de l’adaptació.</a:t>
            </a:r>
            <a:endParaRPr lang="ca-ES" sz="2800" dirty="0" smtClean="0"/>
          </a:p>
          <a:p>
            <a:r>
              <a:rPr lang="ca-ES" sz="2800" dirty="0" smtClean="0"/>
              <a:t>Reaccions dels infants.</a:t>
            </a:r>
            <a:endParaRPr lang="ca-ES" sz="2800" dirty="0" smtClean="0"/>
          </a:p>
          <a:p>
            <a:r>
              <a:rPr lang="ca-ES" sz="2800" dirty="0" smtClean="0"/>
              <a:t>No posen un temps, </a:t>
            </a:r>
            <a:r>
              <a:rPr lang="ca-ES" sz="2800" b="1" dirty="0" smtClean="0"/>
              <a:t>totalment individualitzada</a:t>
            </a:r>
            <a:r>
              <a:rPr lang="ca-ES" sz="2800" dirty="0" smtClean="0"/>
              <a:t>.</a:t>
            </a:r>
            <a:endParaRPr lang="ca-ES" sz="2800" dirty="0" smtClean="0"/>
          </a:p>
          <a:p>
            <a:r>
              <a:rPr lang="ca-ES" sz="2800" dirty="0" smtClean="0"/>
              <a:t>Consells quan ha arribat el moment de l’adaptació.</a:t>
            </a:r>
            <a:endParaRPr lang="ca-ES" sz="2800" dirty="0" smtClean="0"/>
          </a:p>
          <a:p>
            <a:r>
              <a:rPr lang="ca-ES" sz="2800" dirty="0" smtClean="0"/>
              <a:t>L’adaptació de la </a:t>
            </a:r>
            <a:r>
              <a:rPr lang="es-ES" altLang="ca-ES" sz="2800" dirty="0" smtClean="0"/>
              <a:t>LÍNEA (llibre </a:t>
            </a:r>
            <a:r>
              <a:rPr lang="es-ES" altLang="ca-ES" sz="2800" i="1" dirty="0" smtClean="0"/>
              <a:t>“L’adaptació i la coordinació a l’E.I</a:t>
            </a:r>
            <a:r>
              <a:rPr lang="ca-ES" sz="2800" dirty="0" smtClean="0"/>
              <a:t>.</a:t>
            </a:r>
            <a:r>
              <a:rPr lang="es-ES" altLang="ca-ES" sz="2800" dirty="0" smtClean="0"/>
              <a:t>”</a:t>
            </a:r>
            <a:endParaRPr lang="ca-ES" sz="2800" dirty="0" smtClean="0"/>
          </a:p>
          <a:p>
            <a:r>
              <a:rPr lang="ca-ES" sz="2800" dirty="0" smtClean="0"/>
              <a:t>Els pares a vegades fan alguna activitat mentre dura l’adaptació (conte, cançó, mostrar tresors,...)</a:t>
            </a:r>
            <a:endParaRPr lang="ca-ES" sz="2800" dirty="0" smtClean="0"/>
          </a:p>
          <a:p>
            <a:endParaRPr lang="ca-ES" sz="2800" dirty="0"/>
          </a:p>
        </p:txBody>
      </p:sp>
      <p:sp>
        <p:nvSpPr>
          <p:cNvPr id="4" name="Contenidor de peu de pàgina 3"/>
          <p:cNvSpPr>
            <a:spLocks noGrp="1"/>
          </p:cNvSpPr>
          <p:nvPr>
            <p:ph type="ftr" sz="quarter" idx="11"/>
          </p:nvPr>
        </p:nvSpPr>
        <p:spPr>
          <a:xfrm>
            <a:off x="2555776" y="6237312"/>
            <a:ext cx="4104456" cy="484163"/>
          </a:xfrm>
        </p:spPr>
        <p:txBody>
          <a:bodyPr/>
          <a:lstStyle/>
          <a:p>
            <a:r>
              <a:rPr lang="es-ES" dirty="0" smtClean="0"/>
              <a:t> </a:t>
            </a:r>
            <a:endParaRPr lang="es-ES" dirty="0" smtClean="0"/>
          </a:p>
          <a:p>
            <a:r>
              <a:rPr lang="es-ES" altLang="pt-BR" dirty="0" smtClean="0">
                <a:sym typeface="+mn-ea"/>
              </a:rPr>
              <a:t>FORMACIÓ INICIAL EN EQUIPS D’ATENCIÓ PRIMERENCA CURS 24-25.  PROTOCOL D’ADAPTACIÓ</a:t>
            </a:r>
            <a:endParaRPr lang="es-ES"/>
          </a:p>
          <a:p>
            <a:endParaRPr lang="es-E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a:t>JUNY 2025</a:t>
            </a:r>
            <a:endParaRPr lang="es-ES" altLang="en-US"/>
          </a:p>
        </p:txBody>
      </p:sp>
      <p:sp>
        <p:nvSpPr>
          <p:cNvPr id="3" name="Marcador de posición de contenido 2"/>
          <p:cNvSpPr>
            <a:spLocks noGrp="1"/>
          </p:cNvSpPr>
          <p:nvPr>
            <p:ph idx="1"/>
          </p:nvPr>
        </p:nvSpPr>
        <p:spPr/>
        <p:txBody>
          <a:bodyPr>
            <a:normAutofit lnSpcReduction="10000"/>
          </a:bodyPr>
          <a:p>
            <a:pPr marL="0" indent="0">
              <a:buNone/>
            </a:pPr>
            <a:r>
              <a:rPr lang="ca-ES" b="1" dirty="0" smtClean="0">
                <a:solidFill>
                  <a:schemeClr val="tx2"/>
                </a:solidFill>
                <a:sym typeface="+mn-ea"/>
              </a:rPr>
              <a:t>Primera reunió GRUPAL</a:t>
            </a:r>
            <a:r>
              <a:rPr lang="es-ES" altLang="ca-ES" b="1" dirty="0" smtClean="0">
                <a:solidFill>
                  <a:schemeClr val="tx2"/>
                </a:solidFill>
                <a:sym typeface="+mn-ea"/>
              </a:rPr>
              <a:t> amb les famílies del curs 2025-26. TUTORES i EAP</a:t>
            </a:r>
            <a:r>
              <a:rPr lang="ca-ES" dirty="0" smtClean="0">
                <a:sym typeface="+mn-ea"/>
              </a:rPr>
              <a:t>  (totes les famílies):</a:t>
            </a:r>
            <a:r>
              <a:rPr lang="es-ES" altLang="ca-ES" dirty="0" smtClean="0">
                <a:sym typeface="+mn-ea"/>
              </a:rPr>
              <a:t> </a:t>
            </a:r>
            <a:endParaRPr lang="es-ES" altLang="ca-ES" dirty="0" smtClean="0">
              <a:sym typeface="+mn-ea"/>
            </a:endParaRPr>
          </a:p>
          <a:p>
            <a:r>
              <a:rPr lang="es-ES" altLang="ca-ES" dirty="0" smtClean="0">
                <a:sym typeface="+mn-ea"/>
              </a:rPr>
              <a:t>Presentació detallada i justificació de la necessitat de l’ADAPTACIÓ. Presentació del </a:t>
            </a:r>
            <a:r>
              <a:rPr lang="ca-ES" dirty="0" smtClean="0">
                <a:sym typeface="+mn-ea"/>
              </a:rPr>
              <a:t>“PROJECTE D’ADAPTACIÓ AL CENTRE”</a:t>
            </a:r>
            <a:r>
              <a:rPr lang="es-ES" altLang="ca-ES" dirty="0" smtClean="0">
                <a:sym typeface="+mn-ea"/>
              </a:rPr>
              <a:t>.</a:t>
            </a:r>
            <a:endParaRPr lang="es-ES" altLang="ca-ES" dirty="0" smtClean="0">
              <a:sym typeface="+mn-ea"/>
            </a:endParaRPr>
          </a:p>
          <a:p>
            <a:r>
              <a:rPr lang="es-ES" altLang="ca-ES" dirty="0" smtClean="0">
                <a:sym typeface="+mn-ea"/>
              </a:rPr>
              <a:t>Organització dels horaris d’adaptació mes de setembre (tenir cura de les necessitats de les famílies).</a:t>
            </a:r>
            <a:endParaRPr lang="es-ES" altLang="ca-ES" dirty="0" smtClean="0">
              <a:sym typeface="+mn-ea"/>
            </a:endParaRPr>
          </a:p>
          <a:p>
            <a:pPr marL="0" indent="0">
              <a:buNone/>
            </a:pPr>
            <a:endParaRPr lang="ca-ES" dirty="0" smtClean="0"/>
          </a:p>
          <a:p>
            <a:endParaRPr lang="es-ES" altLang="en-US"/>
          </a:p>
        </p:txBody>
      </p:sp>
      <p:sp>
        <p:nvSpPr>
          <p:cNvPr id="4" name="Marcador de posición de pie de página 3"/>
          <p:cNvSpPr>
            <a:spLocks noGrp="1"/>
          </p:cNvSpPr>
          <p:nvPr>
            <p:ph type="ftr" sz="quarter" idx="11"/>
          </p:nvPr>
        </p:nvSpPr>
        <p:spPr>
          <a:xfrm>
            <a:off x="2439035" y="6356350"/>
            <a:ext cx="3580765" cy="365125"/>
          </a:xfrm>
        </p:spPr>
        <p:txBody>
          <a:bodyPr/>
          <a:p>
            <a:endParaRPr lang="es-ES" altLang="pt-BR" dirty="0" smtClean="0">
              <a:sym typeface="+mn-ea"/>
            </a:endParaRPr>
          </a:p>
          <a:p>
            <a:endParaRPr lang="es-ES" altLang="pt-BR" dirty="0" smtClean="0">
              <a:sym typeface="+mn-ea"/>
            </a:endParaRPr>
          </a:p>
          <a:p>
            <a:r>
              <a:rPr lang="es-ES" altLang="pt-BR" dirty="0" smtClean="0">
                <a:sym typeface="+mn-ea"/>
              </a:rPr>
              <a:t>FORMACIÓ INICIAL EN EQUIPS D’ATENCIÓ PRIMERENCA CURS 24-25.  PROTOCOL D’ADAPTACIÓ</a:t>
            </a:r>
            <a:endParaRPr lang="es-ES"/>
          </a:p>
          <a:p>
            <a:endParaRPr lang="es-ES" dirty="0"/>
          </a:p>
          <a:p>
            <a:endParaRPr lang="es-E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3600" b="1"/>
              <a:t>JUNY 2025</a:t>
            </a:r>
            <a:endParaRPr lang="es-ES" altLang="en-US" sz="3600" b="1"/>
          </a:p>
        </p:txBody>
      </p:sp>
      <p:sp>
        <p:nvSpPr>
          <p:cNvPr id="3" name="Marcador de posición de contenido 2"/>
          <p:cNvSpPr>
            <a:spLocks noGrp="1"/>
          </p:cNvSpPr>
          <p:nvPr>
            <p:ph idx="1"/>
          </p:nvPr>
        </p:nvSpPr>
        <p:spPr/>
        <p:txBody>
          <a:bodyPr>
            <a:normAutofit fontScale="90000"/>
          </a:bodyPr>
          <a:p>
            <a:pPr>
              <a:buFont typeface="Wingdings" panose="05000000000000000000" pitchFamily="2" charset="2"/>
              <a:buChar char="§"/>
            </a:pPr>
            <a:r>
              <a:rPr lang="es-ES" altLang="ca-ES" b="1" dirty="0" smtClean="0">
                <a:solidFill>
                  <a:schemeClr val="tx2">
                    <a:lumMod val="60000"/>
                    <a:lumOff val="40000"/>
                  </a:schemeClr>
                </a:solidFill>
                <a:sym typeface="+mn-ea"/>
              </a:rPr>
              <a:t>PRESENTACIÓ DE </a:t>
            </a:r>
            <a:r>
              <a:rPr lang="ca-ES" b="1" dirty="0" smtClean="0">
                <a:solidFill>
                  <a:schemeClr val="tx2">
                    <a:lumMod val="60000"/>
                    <a:lumOff val="40000"/>
                  </a:schemeClr>
                </a:solidFill>
                <a:sym typeface="+mn-ea"/>
              </a:rPr>
              <a:t>DISTINTES PROPOSTES</a:t>
            </a:r>
            <a:r>
              <a:rPr lang="ca-ES" dirty="0" smtClean="0">
                <a:sym typeface="+mn-ea"/>
              </a:rPr>
              <a:t>: (les famílies les preparen durant l’estiu)</a:t>
            </a:r>
            <a:endParaRPr lang="ca-ES" dirty="0" smtClean="0"/>
          </a:p>
          <a:p>
            <a:pPr>
              <a:buFontTx/>
              <a:buChar char="-"/>
            </a:pPr>
            <a:r>
              <a:rPr lang="ca-ES" dirty="0" smtClean="0">
                <a:sym typeface="+mn-ea"/>
              </a:rPr>
              <a:t>FULL PRESENTACIÓ DE L’INFANT Suggeriments a les famílies per emplenar</a:t>
            </a:r>
            <a:endParaRPr lang="ca-ES" dirty="0" smtClean="0"/>
          </a:p>
          <a:p>
            <a:pPr marL="0" indent="0">
              <a:buFontTx/>
              <a:buNone/>
            </a:pPr>
            <a:r>
              <a:rPr lang="es-ES" altLang="ca-ES" dirty="0" smtClean="0">
                <a:sym typeface="+mn-ea"/>
              </a:rPr>
              <a:t>- </a:t>
            </a:r>
            <a:r>
              <a:rPr lang="ca-ES" dirty="0" smtClean="0">
                <a:sym typeface="+mn-ea"/>
              </a:rPr>
              <a:t>FOTOGRAFIA DE LA FAMÍLIA COMPLETA I FOTOGRAFIA DEL NIN</a:t>
            </a:r>
            <a:r>
              <a:rPr lang="es-ES" altLang="ca-ES" dirty="0" smtClean="0">
                <a:sym typeface="+mn-ea"/>
              </a:rPr>
              <a:t> (pòster)</a:t>
            </a:r>
            <a:endParaRPr lang="ca-ES" dirty="0" smtClean="0"/>
          </a:p>
          <a:p>
            <a:pPr>
              <a:buFontTx/>
              <a:buChar char="-"/>
            </a:pPr>
            <a:r>
              <a:rPr lang="ca-ES" dirty="0" smtClean="0">
                <a:sym typeface="+mn-ea"/>
              </a:rPr>
              <a:t>ALTRES PROPOSTES QUE IMPLIQUIN UNIR FAMÍLIA-ESCOLA: Capsa dels tresors, la mascota, diari d’estiu...)</a:t>
            </a:r>
            <a:endParaRPr lang="ca-ES" dirty="0" smtClean="0"/>
          </a:p>
          <a:p>
            <a:endParaRPr lang="es-ES" altLang="en-US"/>
          </a:p>
        </p:txBody>
      </p:sp>
      <p:sp>
        <p:nvSpPr>
          <p:cNvPr id="4" name="Marcador de posición de pie de página 3"/>
          <p:cNvSpPr>
            <a:spLocks noGrp="1"/>
          </p:cNvSpPr>
          <p:nvPr>
            <p:ph type="ftr" sz="quarter" idx="11"/>
          </p:nvPr>
        </p:nvSpPr>
        <p:spPr/>
        <p:txBody>
          <a:bodyPr/>
          <a:p>
            <a:r>
              <a:rPr lang="pt-BR" dirty="0" smtClean="0"/>
              <a:t>1a sessió Formació Acompanyament a les famílies</a:t>
            </a:r>
            <a:endParaRPr lang="es-E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2400" dirty="0" smtClean="0">
                <a:solidFill>
                  <a:schemeClr val="tx2">
                    <a:lumMod val="60000"/>
                    <a:lumOff val="40000"/>
                  </a:schemeClr>
                </a:solidFill>
              </a:rPr>
              <a:t>EL FIL INVISIBLE, UN CONTE SOBRE ELS VINCLES QUE ENS UNEIXEN</a:t>
            </a:r>
            <a:endParaRPr lang="ca-ES" sz="2400" dirty="0">
              <a:solidFill>
                <a:schemeClr val="tx2">
                  <a:lumMod val="60000"/>
                  <a:lumOff val="40000"/>
                </a:schemeClr>
              </a:solidFill>
            </a:endParaRPr>
          </a:p>
        </p:txBody>
      </p:sp>
      <p:sp>
        <p:nvSpPr>
          <p:cNvPr id="4" name="Contenidor de peu de pàgina 3"/>
          <p:cNvSpPr>
            <a:spLocks noGrp="1"/>
          </p:cNvSpPr>
          <p:nvPr>
            <p:ph type="ftr" sz="quarter" idx="11"/>
          </p:nvPr>
        </p:nvSpPr>
        <p:spPr>
          <a:xfrm>
            <a:off x="2699792" y="6356350"/>
            <a:ext cx="4032448" cy="365125"/>
          </a:xfrm>
        </p:spPr>
        <p:txBody>
          <a:bodyPr/>
          <a:lstStyle/>
          <a:p>
            <a:endParaRPr lang="es-ES" altLang="pt-BR" dirty="0" smtClean="0">
              <a:sym typeface="+mn-ea"/>
            </a:endParaRPr>
          </a:p>
          <a:p>
            <a:r>
              <a:rPr lang="es-ES" altLang="pt-BR" dirty="0" smtClean="0">
                <a:sym typeface="+mn-ea"/>
              </a:rPr>
              <a:t>FORMACIÓ INICIAL EN EQUIPS D’ATENCIÓ PRIMERENCA CURS 24-25.  PROTOCOL D’ADAPTACIÓ</a:t>
            </a:r>
            <a:endParaRPr lang="es-ES"/>
          </a:p>
          <a:p>
            <a:r>
              <a:rPr lang="es-ES" altLang="pt-BR" dirty="0" smtClean="0"/>
              <a:t> </a:t>
            </a:r>
            <a:endParaRPr lang="es-ES" altLang="pt-BR" dirty="0" smtClean="0"/>
          </a:p>
        </p:txBody>
      </p:sp>
      <p:pic>
        <p:nvPicPr>
          <p:cNvPr id="1026" name="Picture 2"/>
          <p:cNvPicPr>
            <a:picLocks noGrp="1" noChangeAspect="1" noChangeArrowheads="1"/>
          </p:cNvPicPr>
          <p:nvPr>
            <p:ph idx="1"/>
          </p:nvPr>
        </p:nvPicPr>
        <p:blipFill>
          <a:blip r:embed="rId1" cstate="print"/>
          <a:srcRect/>
          <a:stretch>
            <a:fillRect/>
          </a:stretch>
        </p:blipFill>
        <p:spPr bwMode="auto">
          <a:xfrm>
            <a:off x="1987013" y="1600200"/>
            <a:ext cx="5169974"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r>
              <a:rPr lang="ca-ES" sz="3600" dirty="0" smtClean="0">
                <a:solidFill>
                  <a:schemeClr val="tx2">
                    <a:lumMod val="60000"/>
                    <a:lumOff val="40000"/>
                  </a:schemeClr>
                </a:solidFill>
              </a:rPr>
              <a:t> </a:t>
            </a:r>
            <a:r>
              <a:rPr lang="ca-ES" sz="3600" b="1" dirty="0" smtClean="0">
                <a:solidFill>
                  <a:schemeClr val="tx2">
                    <a:lumMod val="60000"/>
                    <a:lumOff val="40000"/>
                  </a:schemeClr>
                </a:solidFill>
              </a:rPr>
              <a:t>MES DE SETEMBRE</a:t>
            </a:r>
            <a:r>
              <a:rPr lang="es-ES" altLang="ca-ES" sz="3600" b="1" dirty="0" smtClean="0">
                <a:solidFill>
                  <a:schemeClr val="tx2">
                    <a:lumMod val="60000"/>
                    <a:lumOff val="40000"/>
                  </a:schemeClr>
                </a:solidFill>
              </a:rPr>
              <a:t> 25</a:t>
            </a:r>
            <a:r>
              <a:rPr lang="ca-ES" sz="3600" b="1" dirty="0" smtClean="0">
                <a:solidFill>
                  <a:schemeClr val="tx2">
                    <a:lumMod val="60000"/>
                    <a:lumOff val="40000"/>
                  </a:schemeClr>
                </a:solidFill>
              </a:rPr>
              <a:t>:</a:t>
            </a:r>
            <a:r>
              <a:rPr lang="ca-ES" sz="3600" dirty="0" smtClean="0">
                <a:solidFill>
                  <a:schemeClr val="tx2">
                    <a:lumMod val="60000"/>
                    <a:lumOff val="40000"/>
                  </a:schemeClr>
                </a:solidFill>
              </a:rPr>
              <a:t> PRIMERA REUNIÓ </a:t>
            </a:r>
            <a:br>
              <a:rPr lang="ca-ES" sz="3600" dirty="0" smtClean="0">
                <a:solidFill>
                  <a:schemeClr val="tx2">
                    <a:lumMod val="60000"/>
                    <a:lumOff val="40000"/>
                  </a:schemeClr>
                </a:solidFill>
              </a:rPr>
            </a:br>
            <a:r>
              <a:rPr lang="ca-ES" sz="3600" dirty="0" smtClean="0">
                <a:solidFill>
                  <a:schemeClr val="tx2">
                    <a:lumMod val="60000"/>
                    <a:lumOff val="40000"/>
                  </a:schemeClr>
                </a:solidFill>
              </a:rPr>
              <a:t>GRUPS AULA  (tutores i directora) </a:t>
            </a:r>
            <a:endParaRPr lang="ca-ES" sz="3600" dirty="0"/>
          </a:p>
        </p:txBody>
      </p:sp>
      <p:sp>
        <p:nvSpPr>
          <p:cNvPr id="3" name="Contenidor de contingut 2"/>
          <p:cNvSpPr>
            <a:spLocks noGrp="1"/>
          </p:cNvSpPr>
          <p:nvPr>
            <p:ph idx="1"/>
          </p:nvPr>
        </p:nvSpPr>
        <p:spPr>
          <a:xfrm>
            <a:off x="467544" y="1772817"/>
            <a:ext cx="8229600" cy="4392488"/>
          </a:xfrm>
        </p:spPr>
        <p:txBody>
          <a:bodyPr>
            <a:noAutofit/>
          </a:bodyPr>
          <a:lstStyle/>
          <a:p>
            <a:pPr lvl="0" fontAlgn="base"/>
            <a:r>
              <a:rPr lang="ca-ES" sz="2000" dirty="0" smtClean="0"/>
              <a:t>Fer rotllana:</a:t>
            </a:r>
            <a:endParaRPr lang="ca-ES" sz="2000" dirty="0" smtClean="0"/>
          </a:p>
          <a:p>
            <a:pPr lvl="1" fontAlgn="base"/>
            <a:r>
              <a:rPr lang="ca-ES" sz="2000" dirty="0" smtClean="0"/>
              <a:t>La directora presenta a les tutores i cotutores. Què esperen del curs com equip educatiu, què ofereixen a les famílies...(</a:t>
            </a:r>
            <a:r>
              <a:rPr lang="ca-ES" sz="1600" dirty="0" smtClean="0"/>
              <a:t>Article 5. </a:t>
            </a:r>
            <a:r>
              <a:rPr lang="ca-ES" sz="1600" i="1" dirty="0" smtClean="0"/>
              <a:t>La direcció i les </a:t>
            </a:r>
            <a:r>
              <a:rPr lang="ca-ES" sz="1600" i="1" dirty="0" err="1" smtClean="0"/>
              <a:t>famílies.</a:t>
            </a:r>
            <a:r>
              <a:rPr lang="ca-ES" sz="1600" dirty="0" err="1" smtClean="0"/>
              <a:t>Guix</a:t>
            </a:r>
            <a:r>
              <a:rPr lang="ca-ES" sz="1600" dirty="0" smtClean="0"/>
              <a:t> infantil 63, pag 26)</a:t>
            </a:r>
            <a:r>
              <a:rPr lang="ca-ES" sz="2000" dirty="0" smtClean="0"/>
              <a:t>. </a:t>
            </a:r>
            <a:r>
              <a:rPr lang="ca-ES" sz="2000" b="1" dirty="0" smtClean="0"/>
              <a:t>Presentació dels professionals de </a:t>
            </a:r>
            <a:r>
              <a:rPr lang="ca-ES" sz="2000" b="1" dirty="0" err="1" smtClean="0"/>
              <a:t>l’EAP</a:t>
            </a:r>
            <a:r>
              <a:rPr lang="ca-ES" sz="2000" b="1" dirty="0" smtClean="0"/>
              <a:t>.</a:t>
            </a:r>
            <a:endParaRPr lang="ca-ES" sz="2000" dirty="0" smtClean="0"/>
          </a:p>
          <a:p>
            <a:pPr lvl="1" fontAlgn="base"/>
            <a:r>
              <a:rPr lang="ca-ES" sz="2000" dirty="0" smtClean="0"/>
              <a:t>Presentació de les famílies: </a:t>
            </a:r>
            <a:endParaRPr lang="ca-ES" sz="2000" dirty="0" smtClean="0"/>
          </a:p>
          <a:p>
            <a:pPr lvl="2" fontAlgn="base"/>
            <a:r>
              <a:rPr lang="ca-ES" sz="2000" dirty="0" smtClean="0"/>
              <a:t>Que expliquin el que esperen, el que els hi agradaria, el que les espanta, demanar a les famílies veteranes que narrin la seva experiència, com s’han sentit, com han participat en l’escola.</a:t>
            </a:r>
            <a:endParaRPr lang="ca-ES" sz="2000" dirty="0" smtClean="0"/>
          </a:p>
          <a:p>
            <a:pPr lvl="2" fontAlgn="base"/>
            <a:r>
              <a:rPr lang="ca-ES" sz="2000" dirty="0" smtClean="0"/>
              <a:t>Normes de convivència del centre (no rigidesa, transmetre el costat humà de cada situació). </a:t>
            </a:r>
            <a:endParaRPr lang="ca-ES" sz="2000" dirty="0" smtClean="0"/>
          </a:p>
          <a:p>
            <a:pPr lvl="2" fontAlgn="base"/>
            <a:r>
              <a:rPr lang="ca-ES" sz="2000" dirty="0" smtClean="0"/>
              <a:t>Metodologia: acompanyament, respecte, importància del joc lliure, importància de la mirada, com </a:t>
            </a:r>
            <a:r>
              <a:rPr lang="ca-ES" sz="2000" dirty="0" err="1" smtClean="0"/>
              <a:t>posam</a:t>
            </a:r>
            <a:r>
              <a:rPr lang="ca-ES" sz="2000" dirty="0" smtClean="0"/>
              <a:t> els límits...</a:t>
            </a:r>
            <a:endParaRPr lang="ca-ES" sz="2000" dirty="0" smtClean="0"/>
          </a:p>
          <a:p>
            <a:pPr lvl="2" fontAlgn="base">
              <a:buNone/>
            </a:pPr>
            <a:endParaRPr lang="ca-ES" sz="2000" dirty="0" smtClean="0"/>
          </a:p>
          <a:p>
            <a:pPr fontAlgn="base"/>
            <a:endParaRPr lang="ca-ES" sz="1600" dirty="0" smtClean="0"/>
          </a:p>
          <a:p>
            <a:pPr lvl="0" fontAlgn="base">
              <a:buFontTx/>
              <a:buChar char="-"/>
            </a:pPr>
            <a:endParaRPr lang="ca-ES" sz="1600" dirty="0" smtClean="0"/>
          </a:p>
          <a:p>
            <a:pPr lvl="0" fontAlgn="base">
              <a:buFontTx/>
              <a:buChar char="-"/>
            </a:pPr>
            <a:endParaRPr lang="ca-ES" sz="1600" dirty="0"/>
          </a:p>
        </p:txBody>
      </p:sp>
      <p:sp>
        <p:nvSpPr>
          <p:cNvPr id="4" name="Contenidor de peu de pàgina 3"/>
          <p:cNvSpPr>
            <a:spLocks noGrp="1"/>
          </p:cNvSpPr>
          <p:nvPr>
            <p:ph type="ftr" sz="quarter" idx="11"/>
          </p:nvPr>
        </p:nvSpPr>
        <p:spPr>
          <a:xfrm>
            <a:off x="2555776" y="6237312"/>
            <a:ext cx="4104456" cy="484163"/>
          </a:xfrm>
        </p:spPr>
        <p:txBody>
          <a:bodyPr/>
          <a:lstStyle/>
          <a:p>
            <a:r>
              <a:rPr lang="es-ES" dirty="0" smtClean="0"/>
              <a:t> </a:t>
            </a:r>
            <a:r>
              <a:rPr lang="es-ES" altLang="pt-BR" dirty="0" smtClean="0">
                <a:sym typeface="+mn-ea"/>
              </a:rPr>
              <a:t>FORMACIÓ INICIAL EN EQUIPS D’ATENCIÓ PRIMERENCA CURS 24-25.  PROTOCOL D’ADAPTACIÓ</a:t>
            </a:r>
            <a:endParaRPr lang="es-E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r>
              <a:rPr lang="ca-ES" sz="3600" dirty="0" smtClean="0">
                <a:solidFill>
                  <a:schemeClr val="tx2">
                    <a:lumMod val="60000"/>
                    <a:lumOff val="40000"/>
                  </a:schemeClr>
                </a:solidFill>
              </a:rPr>
              <a:t> MES DE SETEMBRE: PRIMERA REUNIÓ </a:t>
            </a:r>
            <a:br>
              <a:rPr lang="ca-ES" sz="3600" dirty="0" smtClean="0">
                <a:solidFill>
                  <a:schemeClr val="tx2">
                    <a:lumMod val="60000"/>
                    <a:lumOff val="40000"/>
                  </a:schemeClr>
                </a:solidFill>
              </a:rPr>
            </a:br>
            <a:r>
              <a:rPr lang="ca-ES" sz="3600" dirty="0" smtClean="0">
                <a:solidFill>
                  <a:schemeClr val="tx2">
                    <a:lumMod val="60000"/>
                    <a:lumOff val="40000"/>
                  </a:schemeClr>
                </a:solidFill>
              </a:rPr>
              <a:t>GRUPS AULA  (tutores i directora) </a:t>
            </a:r>
            <a:endParaRPr lang="ca-ES" sz="3600" dirty="0"/>
          </a:p>
        </p:txBody>
      </p:sp>
      <p:sp>
        <p:nvSpPr>
          <p:cNvPr id="3" name="Contenidor de contingut 2"/>
          <p:cNvSpPr>
            <a:spLocks noGrp="1"/>
          </p:cNvSpPr>
          <p:nvPr>
            <p:ph idx="1"/>
          </p:nvPr>
        </p:nvSpPr>
        <p:spPr>
          <a:xfrm>
            <a:off x="467544" y="1772817"/>
            <a:ext cx="8229600" cy="4392488"/>
          </a:xfrm>
        </p:spPr>
        <p:txBody>
          <a:bodyPr>
            <a:noAutofit/>
          </a:bodyPr>
          <a:lstStyle/>
          <a:p>
            <a:pPr fontAlgn="base"/>
            <a:r>
              <a:rPr lang="ca-ES" sz="2400" dirty="0" err="1" smtClean="0"/>
              <a:t>Revisam</a:t>
            </a:r>
            <a:r>
              <a:rPr lang="ca-ES" sz="2400" dirty="0" smtClean="0"/>
              <a:t> dubtes en relació a l’adaptació; normativa, horaris, rutines, materials, espais...</a:t>
            </a:r>
            <a:endParaRPr lang="ca-ES" sz="2400" dirty="0" smtClean="0"/>
          </a:p>
          <a:p>
            <a:pPr fontAlgn="base"/>
            <a:r>
              <a:rPr lang="ca-ES" sz="2400" dirty="0" smtClean="0"/>
              <a:t>Presentació de la proposta pedagògica pel primer trimestre. Tutora, cotutora i directora.</a:t>
            </a:r>
            <a:endParaRPr lang="ca-ES" sz="2400" dirty="0" smtClean="0"/>
          </a:p>
          <a:p>
            <a:pPr lvl="0" fontAlgn="base"/>
            <a:r>
              <a:rPr lang="ca-ES" sz="2400" dirty="0" smtClean="0"/>
              <a:t>Relació diària amb les famílies: informació, escolta activa, acompanyament conscient,...</a:t>
            </a:r>
            <a:endParaRPr lang="ca-ES" sz="2400" dirty="0" smtClean="0"/>
          </a:p>
          <a:p>
            <a:pPr lvl="0" fontAlgn="base"/>
            <a:r>
              <a:rPr lang="ca-ES" sz="2400" dirty="0" smtClean="0"/>
              <a:t>Bloc del centre: presentació del bloc. Fotografies d’activitats fetes durant el primer trimestre el curs anterior amb el grup d’edat que ens reunim.</a:t>
            </a:r>
            <a:endParaRPr lang="ca-ES" sz="2400" dirty="0" smtClean="0"/>
          </a:p>
          <a:p>
            <a:pPr lvl="0" fontAlgn="base"/>
            <a:r>
              <a:rPr lang="ca-ES" sz="2400" dirty="0" smtClean="0"/>
              <a:t>Les famílies entreguen els materials preparats durant l’estiu.</a:t>
            </a:r>
            <a:endParaRPr lang="ca-ES" sz="2400" dirty="0" smtClean="0"/>
          </a:p>
          <a:p>
            <a:pPr lvl="0" fontAlgn="base">
              <a:buFontTx/>
              <a:buChar char="-"/>
            </a:pPr>
            <a:endParaRPr lang="ca-ES" sz="2400" dirty="0" smtClean="0"/>
          </a:p>
          <a:p>
            <a:pPr lvl="0" fontAlgn="base">
              <a:buFontTx/>
              <a:buChar char="-"/>
            </a:pPr>
            <a:endParaRPr lang="ca-ES" sz="1600" dirty="0"/>
          </a:p>
        </p:txBody>
      </p:sp>
      <p:sp>
        <p:nvSpPr>
          <p:cNvPr id="4" name="Contenidor de peu de pàgina 3"/>
          <p:cNvSpPr>
            <a:spLocks noGrp="1"/>
          </p:cNvSpPr>
          <p:nvPr>
            <p:ph type="ftr" sz="quarter" idx="11"/>
          </p:nvPr>
        </p:nvSpPr>
        <p:spPr>
          <a:xfrm>
            <a:off x="2555776" y="6237312"/>
            <a:ext cx="4104456" cy="484163"/>
          </a:xfrm>
        </p:spPr>
        <p:txBody>
          <a:bodyPr/>
          <a:lstStyle/>
          <a:p>
            <a:r>
              <a:rPr lang="es-ES" altLang="pt-BR" dirty="0" smtClean="0">
                <a:sym typeface="+mn-ea"/>
              </a:rPr>
              <a:t>FORMACIÓ INICIAL EN EQUIPS D’ATENCIÓ PRIMERENCA CURS 24-25.  PROTOCOL D’ADAPTACIÓ</a:t>
            </a:r>
            <a:r>
              <a:rPr lang="es-ES" altLang="pt-BR" dirty="0" smtClean="0"/>
              <a:t> </a:t>
            </a:r>
            <a:endParaRPr lang="es-ES" altLang="pt-BR"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br>
              <a:rPr lang="ca-ES" sz="2800" dirty="0" smtClean="0"/>
            </a:br>
            <a:r>
              <a:rPr lang="ca-ES" sz="3100" dirty="0" smtClean="0">
                <a:solidFill>
                  <a:schemeClr val="tx2">
                    <a:lumMod val="60000"/>
                    <a:lumOff val="40000"/>
                  </a:schemeClr>
                </a:solidFill>
              </a:rPr>
              <a:t>EN TOM VA A L’ESCOLA</a:t>
            </a:r>
            <a:br>
              <a:rPr lang="ca-ES" sz="3100" dirty="0" smtClean="0">
                <a:solidFill>
                  <a:schemeClr val="tx2">
                    <a:lumMod val="60000"/>
                    <a:lumOff val="40000"/>
                  </a:schemeClr>
                </a:solidFill>
              </a:rPr>
            </a:br>
            <a:r>
              <a:rPr lang="ca-ES" sz="2200" dirty="0" smtClean="0">
                <a:solidFill>
                  <a:schemeClr val="tx2">
                    <a:lumMod val="60000"/>
                    <a:lumOff val="40000"/>
                  </a:schemeClr>
                </a:solidFill>
              </a:rPr>
              <a:t>OBJECTE DE TRANSICIÓ</a:t>
            </a:r>
            <a:br>
              <a:rPr lang="ca-ES" sz="3100" dirty="0" smtClean="0">
                <a:solidFill>
                  <a:schemeClr val="tx2">
                    <a:lumMod val="60000"/>
                    <a:lumOff val="40000"/>
                  </a:schemeClr>
                </a:solidFill>
              </a:rPr>
            </a:br>
            <a:endParaRPr lang="ca-ES" sz="3100" dirty="0">
              <a:solidFill>
                <a:schemeClr val="tx2">
                  <a:lumMod val="60000"/>
                  <a:lumOff val="40000"/>
                </a:schemeClr>
              </a:solidFill>
            </a:endParaRPr>
          </a:p>
        </p:txBody>
      </p:sp>
      <p:sp>
        <p:nvSpPr>
          <p:cNvPr id="4" name="Contenidor de peu de pàgina 3"/>
          <p:cNvSpPr>
            <a:spLocks noGrp="1"/>
          </p:cNvSpPr>
          <p:nvPr>
            <p:ph type="ftr" sz="quarter" idx="11"/>
          </p:nvPr>
        </p:nvSpPr>
        <p:spPr>
          <a:xfrm>
            <a:off x="2548255" y="6237605"/>
            <a:ext cx="3471545" cy="483870"/>
          </a:xfrm>
        </p:spPr>
        <p:txBody>
          <a:bodyPr/>
          <a:lstStyle/>
          <a:p>
            <a:endParaRPr lang="es-ES" altLang="pt-BR" dirty="0" smtClean="0">
              <a:sym typeface="+mn-ea"/>
            </a:endParaRPr>
          </a:p>
          <a:p>
            <a:endParaRPr lang="es-ES" altLang="pt-BR" dirty="0" smtClean="0">
              <a:sym typeface="+mn-ea"/>
            </a:endParaRPr>
          </a:p>
          <a:p>
            <a:r>
              <a:rPr lang="es-ES" altLang="pt-BR" dirty="0" smtClean="0">
                <a:sym typeface="+mn-ea"/>
              </a:rPr>
              <a:t>FORMACIÓ INICIAL EN EQUIPS D’ATENCIÓ PRIMERENCA CURS 24-25.  PROTOCOL D’ADAPTACIÓ</a:t>
            </a:r>
            <a:endParaRPr lang="es-ES"/>
          </a:p>
          <a:p>
            <a:endParaRPr lang="es-ES" dirty="0" smtClean="0"/>
          </a:p>
          <a:p>
            <a:endParaRPr lang="es-ES" dirty="0"/>
          </a:p>
        </p:txBody>
      </p:sp>
      <p:pic>
        <p:nvPicPr>
          <p:cNvPr id="1026" name="Imatge 1" descr="C:\Users\Administrador\Desktop\POP UP MPC2011\ee16b41f-5ea4-4116-b748-1d987a8e29cc.jpg"/>
          <p:cNvPicPr>
            <a:picLocks noGrp="1" noChangeAspect="1" noChangeArrowheads="1"/>
          </p:cNvPicPr>
          <p:nvPr>
            <p:ph idx="1"/>
          </p:nvPr>
        </p:nvPicPr>
        <p:blipFill>
          <a:blip r:embed="rId1" cstate="print"/>
          <a:srcRect/>
          <a:stretch>
            <a:fillRect/>
          </a:stretch>
        </p:blipFill>
        <p:spPr bwMode="auto">
          <a:xfrm>
            <a:off x="2874764" y="1600200"/>
            <a:ext cx="3394472"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2400" b="1"/>
              <a:t>EL SENTIMENT DE CONFIANÇA BÀSICA EN LA VIDA</a:t>
            </a:r>
            <a:br>
              <a:rPr lang="es-ES" altLang="en-US" sz="2400" b="1"/>
            </a:br>
            <a:r>
              <a:rPr lang="es-ES" altLang="en-US" sz="1800"/>
              <a:t>(Erik Erikson, 1950)</a:t>
            </a:r>
            <a:endParaRPr lang="es-ES" altLang="en-US" sz="1800"/>
          </a:p>
        </p:txBody>
      </p:sp>
      <p:sp>
        <p:nvSpPr>
          <p:cNvPr id="3" name="Marcador de posición de contenido 2"/>
          <p:cNvSpPr>
            <a:spLocks noGrp="1"/>
          </p:cNvSpPr>
          <p:nvPr>
            <p:ph idx="1"/>
          </p:nvPr>
        </p:nvSpPr>
        <p:spPr/>
        <p:txBody>
          <a:bodyPr>
            <a:noAutofit/>
          </a:bodyPr>
          <a:p>
            <a:pPr marL="0" indent="0">
              <a:buNone/>
            </a:pPr>
            <a:r>
              <a:rPr lang="es-ES" altLang="en-US" sz="1600"/>
              <a:t>L</a:t>
            </a:r>
            <a:r>
              <a:rPr lang="es-ES" altLang="en-US" sz="2000"/>
              <a:t>’estreta vinculació amb un adult proveeix el nadó de: </a:t>
            </a:r>
            <a:endParaRPr lang="es-ES" altLang="en-US" sz="2000"/>
          </a:p>
          <a:p>
            <a:pPr marL="0" indent="0">
              <a:buNone/>
            </a:pPr>
            <a:r>
              <a:rPr lang="es-ES" altLang="en-US" sz="2000"/>
              <a:t>- d’una sensació de protecció, </a:t>
            </a:r>
            <a:endParaRPr lang="es-ES" altLang="en-US" sz="2000"/>
          </a:p>
          <a:p>
            <a:pPr marL="0" indent="0">
              <a:buNone/>
            </a:pPr>
            <a:r>
              <a:rPr lang="es-ES" altLang="en-US" sz="2000"/>
              <a:t>- de seguretat, </a:t>
            </a:r>
            <a:endParaRPr lang="es-ES" altLang="en-US" sz="2000"/>
          </a:p>
          <a:p>
            <a:pPr marL="0" indent="0">
              <a:buNone/>
            </a:pPr>
            <a:r>
              <a:rPr lang="es-ES" altLang="en-US" sz="2000"/>
              <a:t>- d’un </a:t>
            </a:r>
            <a:r>
              <a:rPr lang="es-ES" altLang="en-US" sz="2000" b="1"/>
              <a:t>sentiment de confiança bàsica en la vida</a:t>
            </a:r>
            <a:r>
              <a:rPr lang="es-ES" altLang="en-US" sz="2000"/>
              <a:t> (quan el nadó és capaç d’acceptar que la mare s’allunyi del seu costat sense massa ansietat o ràbia...pq té una certesa interior i les atencins de la mare ja son previsibles).</a:t>
            </a:r>
            <a:endParaRPr lang="es-ES" altLang="en-US" sz="2000"/>
          </a:p>
          <a:p>
            <a:r>
              <a:rPr lang="es-ES" altLang="en-US" sz="2000"/>
              <a:t>Que resulta essencial per a:</a:t>
            </a:r>
            <a:endParaRPr lang="es-ES" altLang="en-US" sz="2000"/>
          </a:p>
          <a:p>
            <a:r>
              <a:rPr lang="es-ES" altLang="en-US" sz="2000"/>
              <a:t>tenir ganes de viure i </a:t>
            </a:r>
            <a:endParaRPr lang="es-ES" altLang="en-US" sz="2000"/>
          </a:p>
          <a:p>
            <a:r>
              <a:rPr lang="es-ES" altLang="en-US" sz="2000"/>
              <a:t>llançar-se a explorar el món que l’envolta, </a:t>
            </a:r>
            <a:endParaRPr lang="es-ES" altLang="en-US" sz="2000"/>
          </a:p>
          <a:p>
            <a:r>
              <a:rPr lang="es-ES" altLang="en-US" sz="2000"/>
              <a:t>per tenir ganes d’aprendre, </a:t>
            </a:r>
            <a:endParaRPr lang="es-ES" altLang="en-US" sz="2000"/>
          </a:p>
          <a:p>
            <a:r>
              <a:rPr lang="es-ES" altLang="en-US" sz="2000"/>
              <a:t>per sentir interès per les persones i </a:t>
            </a:r>
            <a:endParaRPr lang="es-ES" altLang="en-US" sz="2000"/>
          </a:p>
          <a:p>
            <a:r>
              <a:rPr lang="es-ES" altLang="en-US" sz="2000"/>
              <a:t>per relacionar-s’hi de manera sana.</a:t>
            </a:r>
            <a:r>
              <a:rPr lang="es-ES" altLang="en-US" sz="1600"/>
              <a:t> </a:t>
            </a:r>
            <a:endParaRPr lang="es-ES" altLang="en-US" sz="1600"/>
          </a:p>
        </p:txBody>
      </p:sp>
      <p:sp>
        <p:nvSpPr>
          <p:cNvPr id="4" name="Marcador de posición de pie de página 3"/>
          <p:cNvSpPr>
            <a:spLocks noGrp="1"/>
          </p:cNvSpPr>
          <p:nvPr>
            <p:ph type="ftr" sz="quarter" idx="11"/>
          </p:nvPr>
        </p:nvSpPr>
        <p:spPr/>
        <p:txBody>
          <a:bodyPr/>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smtClean="0"/>
          </a:p>
          <a:p>
            <a:endParaRPr lang="es-E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es-ES" altLang="ca-ES" sz="2700" dirty="0" smtClean="0">
                <a:solidFill>
                  <a:schemeClr val="tx2">
                    <a:lumMod val="60000"/>
                    <a:lumOff val="40000"/>
                  </a:schemeClr>
                </a:solidFill>
              </a:rPr>
              <a:t>PRIMERA SETMANA DE SETEMBRE: PROPOSTES D’HEURÍSTICA (1-2 i 2-3)</a:t>
            </a:r>
            <a:r>
              <a:rPr lang="ca-ES" sz="2700" dirty="0" smtClean="0">
                <a:solidFill>
                  <a:schemeClr val="tx2">
                    <a:lumMod val="60000"/>
                    <a:lumOff val="40000"/>
                  </a:schemeClr>
                </a:solidFill>
              </a:rPr>
              <a:t> </a:t>
            </a:r>
            <a:endParaRPr lang="ca-ES" sz="2700" dirty="0"/>
          </a:p>
        </p:txBody>
      </p:sp>
      <p:sp>
        <p:nvSpPr>
          <p:cNvPr id="3" name="Contenidor de contingut 2"/>
          <p:cNvSpPr>
            <a:spLocks noGrp="1"/>
          </p:cNvSpPr>
          <p:nvPr>
            <p:ph idx="1"/>
          </p:nvPr>
        </p:nvSpPr>
        <p:spPr>
          <a:xfrm>
            <a:off x="467544" y="1484784"/>
            <a:ext cx="8229600" cy="4680521"/>
          </a:xfrm>
        </p:spPr>
        <p:txBody>
          <a:bodyPr>
            <a:normAutofit/>
          </a:bodyPr>
          <a:lstStyle/>
          <a:p>
            <a:pPr marL="1143000" indent="-1143000" fontAlgn="base">
              <a:buNone/>
            </a:pPr>
            <a:r>
              <a:rPr lang="ca-ES" sz="8000" b="1" dirty="0" smtClean="0"/>
              <a:t> </a:t>
            </a:r>
            <a:endParaRPr lang="ca-ES" sz="7200" dirty="0" smtClean="0"/>
          </a:p>
          <a:p>
            <a:pPr lvl="0" fontAlgn="base">
              <a:buNone/>
            </a:pPr>
            <a:endParaRPr lang="ca-ES" sz="7200" dirty="0" smtClean="0"/>
          </a:p>
          <a:p>
            <a:pPr lvl="0" fontAlgn="base">
              <a:buNone/>
            </a:pPr>
            <a:r>
              <a:rPr lang="ca-ES" sz="7200" b="1" dirty="0" smtClean="0"/>
              <a:t> </a:t>
            </a:r>
            <a:endParaRPr lang="ca-ES" sz="2800" dirty="0"/>
          </a:p>
        </p:txBody>
      </p:sp>
      <p:sp>
        <p:nvSpPr>
          <p:cNvPr id="4" name="Contenidor de peu de pàgina 3"/>
          <p:cNvSpPr>
            <a:spLocks noGrp="1"/>
          </p:cNvSpPr>
          <p:nvPr>
            <p:ph type="ftr" sz="quarter" idx="11"/>
          </p:nvPr>
        </p:nvSpPr>
        <p:spPr>
          <a:xfrm>
            <a:off x="2555776" y="6237312"/>
            <a:ext cx="4104456" cy="484163"/>
          </a:xfrm>
        </p:spPr>
        <p:txBody>
          <a:bodyPr/>
          <a:lstStyle/>
          <a:p>
            <a:r>
              <a:rPr lang="es-ES" altLang="pt-BR" dirty="0" smtClean="0">
                <a:sym typeface="+mn-ea"/>
              </a:rPr>
              <a:t>FORMACIÓ INICIAL EN EQUIPS D’ATENCIÓ PRIMERENCA CURS 24-25.  PROTOCOL D’ADAPTACIÓ</a:t>
            </a:r>
            <a:endParaRPr lang="es-ES" dirty="0" smtClean="0"/>
          </a:p>
          <a:p>
            <a:endParaRPr lang="es-ES" dirty="0"/>
          </a:p>
        </p:txBody>
      </p:sp>
      <p:pic>
        <p:nvPicPr>
          <p:cNvPr id="5" name="Imatge 4" descr="E:\PC JERONIA\FORMACIO ESPAIS FAMILIARS\ESPAI SON BOGA\heuristica\DSC02547.JPG"/>
          <p:cNvPicPr/>
          <p:nvPr/>
        </p:nvPicPr>
        <p:blipFill>
          <a:blip r:embed="rId1" cstate="print"/>
          <a:srcRect/>
          <a:stretch>
            <a:fillRect/>
          </a:stretch>
        </p:blipFill>
        <p:spPr bwMode="auto">
          <a:xfrm>
            <a:off x="1835696" y="1484784"/>
            <a:ext cx="5400040" cy="40509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2400" dirty="0" smtClean="0">
                <a:solidFill>
                  <a:schemeClr val="tx2">
                    <a:lumMod val="60000"/>
                    <a:lumOff val="40000"/>
                  </a:schemeClr>
                </a:solidFill>
              </a:rPr>
              <a:t> </a:t>
            </a:r>
            <a:r>
              <a:rPr lang="es-ES" altLang="ca-ES" sz="2400" dirty="0" smtClean="0">
                <a:solidFill>
                  <a:schemeClr val="tx2">
                    <a:lumMod val="60000"/>
                    <a:lumOff val="40000"/>
                  </a:schemeClr>
                </a:solidFill>
              </a:rPr>
              <a:t>ALTRES SUGGERIMENTS: </a:t>
            </a:r>
            <a:r>
              <a:rPr lang="ca-ES" sz="2400" dirty="0" smtClean="0">
                <a:solidFill>
                  <a:schemeClr val="tx2">
                    <a:lumMod val="60000"/>
                    <a:lumOff val="40000"/>
                  </a:schemeClr>
                </a:solidFill>
              </a:rPr>
              <a:t>TALLERS </a:t>
            </a:r>
            <a:r>
              <a:rPr lang="es-ES" altLang="ca-ES" sz="2400" dirty="0" smtClean="0">
                <a:solidFill>
                  <a:schemeClr val="tx2">
                    <a:lumMod val="60000"/>
                    <a:lumOff val="40000"/>
                  </a:schemeClr>
                </a:solidFill>
              </a:rPr>
              <a:t>AMB LES</a:t>
            </a:r>
            <a:r>
              <a:rPr lang="ca-ES" sz="2400" dirty="0" smtClean="0">
                <a:solidFill>
                  <a:schemeClr val="tx2">
                    <a:lumMod val="60000"/>
                    <a:lumOff val="40000"/>
                  </a:schemeClr>
                </a:solidFill>
              </a:rPr>
              <a:t> FAMÍLIES</a:t>
            </a:r>
            <a:r>
              <a:rPr lang="es-ES" altLang="ca-ES" sz="2400" dirty="0" smtClean="0">
                <a:solidFill>
                  <a:schemeClr val="tx2">
                    <a:lumMod val="60000"/>
                    <a:lumOff val="40000"/>
                  </a:schemeClr>
                </a:solidFill>
              </a:rPr>
              <a:t> DURANT L’ESTIU, CONTACONTES, BERENAR COMPARTIT,...</a:t>
            </a:r>
            <a:endParaRPr lang="es-ES" altLang="ca-ES" sz="2400" dirty="0" smtClean="0">
              <a:solidFill>
                <a:schemeClr val="tx2">
                  <a:lumMod val="60000"/>
                  <a:lumOff val="40000"/>
                </a:schemeClr>
              </a:solidFill>
            </a:endParaRPr>
          </a:p>
        </p:txBody>
      </p:sp>
      <p:sp>
        <p:nvSpPr>
          <p:cNvPr id="4" name="Contenidor de peu de pàgina 3"/>
          <p:cNvSpPr>
            <a:spLocks noGrp="1"/>
          </p:cNvSpPr>
          <p:nvPr>
            <p:ph type="ftr" sz="quarter" idx="11"/>
          </p:nvPr>
        </p:nvSpPr>
        <p:spPr>
          <a:xfrm>
            <a:off x="2555776" y="6237312"/>
            <a:ext cx="4104456" cy="484163"/>
          </a:xfrm>
        </p:spPr>
        <p:txBody>
          <a:bodyPr/>
          <a:lstStyle/>
          <a:p>
            <a:r>
              <a:rPr lang="es-ES" altLang="pt-BR" dirty="0" smtClean="0">
                <a:sym typeface="+mn-ea"/>
              </a:rPr>
              <a:t>FORMACIÓ INICIAL EN EQUIPS D’ATENCIÓ PRIMERENCA CURS 24-25.  PROTOCOL D’ADAPTACIÓ</a:t>
            </a:r>
            <a:endParaRPr lang="es-ES" altLang="pt-BR" dirty="0" smtClean="0"/>
          </a:p>
        </p:txBody>
      </p:sp>
      <p:pic>
        <p:nvPicPr>
          <p:cNvPr id="2050" name="Picture 2"/>
          <p:cNvPicPr>
            <a:picLocks noGrp="1" noChangeAspect="1" noChangeArrowheads="1"/>
          </p:cNvPicPr>
          <p:nvPr>
            <p:ph idx="1"/>
          </p:nvPr>
        </p:nvPicPr>
        <p:blipFill>
          <a:blip r:embed="rId1" cstate="print"/>
          <a:srcRect/>
          <a:stretch>
            <a:fillRect/>
          </a:stretch>
        </p:blipFill>
        <p:spPr bwMode="auto">
          <a:xfrm>
            <a:off x="1462088" y="1484313"/>
            <a:ext cx="6242049" cy="46815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3600" dirty="0" smtClean="0">
                <a:solidFill>
                  <a:schemeClr val="tx2">
                    <a:lumMod val="60000"/>
                    <a:lumOff val="40000"/>
                  </a:schemeClr>
                </a:solidFill>
              </a:rPr>
              <a:t>FINALS DEL TERCER TRIMESTRE  </a:t>
            </a:r>
            <a:endParaRPr lang="ca-ES" sz="3600" dirty="0"/>
          </a:p>
        </p:txBody>
      </p:sp>
      <p:sp>
        <p:nvSpPr>
          <p:cNvPr id="3" name="Contenidor de contingut 2"/>
          <p:cNvSpPr>
            <a:spLocks noGrp="1"/>
          </p:cNvSpPr>
          <p:nvPr>
            <p:ph idx="1"/>
          </p:nvPr>
        </p:nvSpPr>
        <p:spPr>
          <a:xfrm>
            <a:off x="467544" y="1268760"/>
            <a:ext cx="8229600" cy="4968553"/>
          </a:xfrm>
        </p:spPr>
        <p:txBody>
          <a:bodyPr>
            <a:normAutofit fontScale="25000" lnSpcReduction="20000"/>
          </a:bodyPr>
          <a:lstStyle/>
          <a:p>
            <a:pPr marL="1143000" indent="-1143000" fontAlgn="base">
              <a:buNone/>
            </a:pPr>
            <a:endParaRPr lang="ca-ES" sz="8000" dirty="0" smtClean="0"/>
          </a:p>
          <a:p>
            <a:pPr lvl="1" fontAlgn="base">
              <a:buNone/>
            </a:pPr>
            <a:r>
              <a:rPr lang="es-ES" altLang="ca-ES" sz="8000" b="1" dirty="0" smtClean="0"/>
              <a:t>JUNY: </a:t>
            </a:r>
            <a:r>
              <a:rPr lang="ca-ES" sz="8000" b="1" dirty="0" smtClean="0"/>
              <a:t>FAMÍLIES DELS GRUPS DE 2 A 3 ANYS:</a:t>
            </a:r>
            <a:r>
              <a:rPr lang="es-ES" altLang="ca-ES" sz="8000" b="1" dirty="0" smtClean="0"/>
              <a:t> TANCAMENT DEL CURS ESCOLAR</a:t>
            </a:r>
            <a:endParaRPr lang="ca-ES" sz="8000" b="1" dirty="0" smtClean="0"/>
          </a:p>
          <a:p>
            <a:pPr lvl="1" fontAlgn="base">
              <a:buNone/>
            </a:pPr>
            <a:endParaRPr lang="ca-ES" sz="8000" b="1" dirty="0" smtClean="0"/>
          </a:p>
          <a:p>
            <a:pPr lvl="1" fontAlgn="base">
              <a:buNone/>
            </a:pPr>
            <a:r>
              <a:rPr lang="ca-ES" sz="7400" dirty="0" smtClean="0"/>
              <a:t>El tercer trimestre les famílies dels infants de 2 a 3 anys es preparen per a l’entrada a “l’escola gran”:</a:t>
            </a:r>
            <a:endParaRPr lang="ca-ES" sz="7400" dirty="0" smtClean="0"/>
          </a:p>
          <a:p>
            <a:pPr lvl="1" fontAlgn="base">
              <a:buNone/>
            </a:pPr>
            <a:endParaRPr lang="ca-ES" sz="7400" dirty="0" smtClean="0"/>
          </a:p>
          <a:p>
            <a:pPr lvl="2" fontAlgn="base"/>
            <a:r>
              <a:rPr lang="ca-ES" sz="7400" dirty="0" smtClean="0"/>
              <a:t>Activitats de visita al centre/centres escolars.</a:t>
            </a:r>
            <a:endParaRPr lang="ca-ES" sz="7400" dirty="0" smtClean="0"/>
          </a:p>
          <a:p>
            <a:pPr lvl="2" fontAlgn="base"/>
            <a:r>
              <a:rPr lang="ca-ES" sz="7400" dirty="0" smtClean="0"/>
              <a:t>Mural de </a:t>
            </a:r>
            <a:r>
              <a:rPr lang="ca-ES" sz="7400" dirty="0" err="1" smtClean="0"/>
              <a:t>l’escoleta</a:t>
            </a:r>
            <a:r>
              <a:rPr lang="ca-ES" sz="7400" dirty="0" smtClean="0"/>
              <a:t> a l’escola*</a:t>
            </a:r>
            <a:endParaRPr lang="ca-ES" sz="7400" dirty="0" smtClean="0"/>
          </a:p>
          <a:p>
            <a:pPr lvl="2" fontAlgn="base"/>
            <a:r>
              <a:rPr lang="ca-ES" sz="7400" dirty="0" smtClean="0"/>
              <a:t>Llibret d’acomiadament de </a:t>
            </a:r>
            <a:r>
              <a:rPr lang="ca-ES" sz="7400" dirty="0" err="1" smtClean="0"/>
              <a:t>l’escoleta</a:t>
            </a:r>
            <a:r>
              <a:rPr lang="ca-ES" sz="7400" dirty="0" smtClean="0"/>
              <a:t>: “Com hem crescut”*</a:t>
            </a:r>
            <a:endParaRPr lang="ca-ES" sz="7400" dirty="0" smtClean="0"/>
          </a:p>
          <a:p>
            <a:pPr lvl="2" fontAlgn="base"/>
            <a:r>
              <a:rPr lang="ca-ES" sz="7400" dirty="0" smtClean="0"/>
              <a:t>Llibre de Consells per anar a l’escola* (Escoles de 2n cicle).</a:t>
            </a:r>
            <a:endParaRPr lang="ca-ES" sz="7400" dirty="0" smtClean="0"/>
          </a:p>
          <a:p>
            <a:pPr lvl="2" fontAlgn="base"/>
            <a:endParaRPr lang="ca-ES" sz="7400" dirty="0" smtClean="0"/>
          </a:p>
          <a:p>
            <a:pPr lvl="2" fontAlgn="base"/>
            <a:endParaRPr lang="ca-ES" sz="7400" dirty="0" smtClean="0"/>
          </a:p>
          <a:p>
            <a:pPr lvl="1" fontAlgn="base">
              <a:buNone/>
            </a:pPr>
            <a:r>
              <a:rPr lang="ca-ES" sz="7400" dirty="0" smtClean="0"/>
              <a:t>Festa fi de curs (senzilla):</a:t>
            </a:r>
            <a:endParaRPr lang="ca-ES" sz="7400" dirty="0" smtClean="0"/>
          </a:p>
          <a:p>
            <a:pPr lvl="2" fontAlgn="base"/>
            <a:r>
              <a:rPr lang="ca-ES" sz="7400" dirty="0" err="1" smtClean="0"/>
              <a:t>Despedida</a:t>
            </a:r>
            <a:r>
              <a:rPr lang="ca-ES" sz="7400" dirty="0" smtClean="0"/>
              <a:t>: Arbre amb els noms a la paret del pati de </a:t>
            </a:r>
            <a:r>
              <a:rPr lang="ca-ES" sz="7400" dirty="0" err="1" smtClean="0"/>
              <a:t>l’escoleta</a:t>
            </a:r>
            <a:r>
              <a:rPr lang="ca-ES" sz="7400" dirty="0" smtClean="0"/>
              <a:t> (</a:t>
            </a:r>
            <a:r>
              <a:rPr lang="ca-ES" sz="7400" dirty="0" err="1" smtClean="0"/>
              <a:t>www.escoletadelsindians.com</a:t>
            </a:r>
            <a:r>
              <a:rPr lang="ca-ES" sz="7400" dirty="0" smtClean="0"/>
              <a:t>  GALERIA DE FOTOS)</a:t>
            </a:r>
            <a:endParaRPr lang="ca-ES" sz="7400" dirty="0" smtClean="0"/>
          </a:p>
          <a:p>
            <a:pPr fontAlgn="base">
              <a:buNone/>
            </a:pPr>
            <a:r>
              <a:rPr lang="ca-ES" sz="7400" dirty="0" smtClean="0"/>
              <a:t> </a:t>
            </a:r>
            <a:endParaRPr lang="ca-ES" sz="7400" dirty="0" smtClean="0"/>
          </a:p>
          <a:p>
            <a:pPr fontAlgn="base">
              <a:buNone/>
            </a:pPr>
            <a:r>
              <a:rPr lang="ca-ES" sz="7400" dirty="0" smtClean="0"/>
              <a:t> </a:t>
            </a:r>
            <a:endParaRPr lang="ca-ES" sz="7400" dirty="0" smtClean="0"/>
          </a:p>
          <a:p>
            <a:pPr marL="1143000" indent="-1143000" fontAlgn="base">
              <a:buNone/>
            </a:pPr>
            <a:endParaRPr lang="ca-ES" sz="8000" dirty="0" smtClean="0"/>
          </a:p>
          <a:p>
            <a:pPr marL="1143000" indent="-1143000" fontAlgn="base">
              <a:buNone/>
            </a:pPr>
            <a:endParaRPr lang="ca-ES" sz="8000" dirty="0" smtClean="0"/>
          </a:p>
          <a:p>
            <a:pPr lvl="0" fontAlgn="base">
              <a:buNone/>
            </a:pPr>
            <a:r>
              <a:rPr lang="ca-ES" sz="8000" dirty="0" smtClean="0"/>
              <a:t> </a:t>
            </a:r>
            <a:endParaRPr lang="ca-ES" sz="6000" dirty="0" smtClean="0"/>
          </a:p>
          <a:p>
            <a:pPr lvl="0" fontAlgn="base">
              <a:buNone/>
            </a:pPr>
            <a:endParaRPr lang="ca-ES" sz="7200" dirty="0" smtClean="0"/>
          </a:p>
          <a:p>
            <a:pPr lvl="0" fontAlgn="base">
              <a:buNone/>
            </a:pPr>
            <a:r>
              <a:rPr lang="ca-ES" sz="7200" b="1" dirty="0" smtClean="0"/>
              <a:t> </a:t>
            </a:r>
            <a:endParaRPr lang="ca-ES" sz="2800" dirty="0"/>
          </a:p>
        </p:txBody>
      </p:sp>
      <p:sp>
        <p:nvSpPr>
          <p:cNvPr id="4" name="Contenidor de peu de pàgina 3"/>
          <p:cNvSpPr>
            <a:spLocks noGrp="1"/>
          </p:cNvSpPr>
          <p:nvPr>
            <p:ph type="ftr" sz="quarter" idx="11"/>
          </p:nvPr>
        </p:nvSpPr>
        <p:spPr>
          <a:xfrm>
            <a:off x="2555776" y="6237312"/>
            <a:ext cx="4104456" cy="484163"/>
          </a:xfrm>
        </p:spPr>
        <p:txBody>
          <a:bodyPr/>
          <a:lstStyle/>
          <a:p>
            <a:r>
              <a:rPr lang="es-ES" dirty="0" smtClean="0"/>
              <a:t> </a:t>
            </a:r>
            <a:r>
              <a:rPr lang="es-ES" altLang="pt-BR" dirty="0" smtClean="0">
                <a:sym typeface="+mn-ea"/>
              </a:rPr>
              <a:t>FORMACIÓ INICIAL EN EQUIPS D’ATENCIÓ PRIMERENCA CURS 24-25.  PROTOCOL D’ADAPTACIÓ</a:t>
            </a:r>
            <a:endParaRPr lang="es-E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a:bodyPr>
          <a:lstStyle/>
          <a:p>
            <a:r>
              <a:rPr lang="ca-ES" sz="2800" dirty="0" smtClean="0">
                <a:solidFill>
                  <a:schemeClr val="tx2">
                    <a:lumMod val="60000"/>
                    <a:lumOff val="40000"/>
                  </a:schemeClr>
                </a:solidFill>
              </a:rPr>
              <a:t>PAS AL 2N CICLE: PORTES OBERTES AL</a:t>
            </a:r>
            <a:r>
              <a:rPr lang="es-ES" altLang="ca-ES" sz="2800" dirty="0" smtClean="0">
                <a:solidFill>
                  <a:schemeClr val="tx2">
                    <a:lumMod val="60000"/>
                    <a:lumOff val="40000"/>
                  </a:schemeClr>
                </a:solidFill>
              </a:rPr>
              <a:t>S</a:t>
            </a:r>
            <a:r>
              <a:rPr lang="ca-ES" sz="2800" dirty="0" smtClean="0">
                <a:solidFill>
                  <a:schemeClr val="tx2">
                    <a:lumMod val="60000"/>
                    <a:lumOff val="40000"/>
                  </a:schemeClr>
                </a:solidFill>
              </a:rPr>
              <a:t> CENTRE</a:t>
            </a:r>
            <a:r>
              <a:rPr lang="es-ES" altLang="ca-ES" sz="2800" dirty="0" smtClean="0">
                <a:solidFill>
                  <a:schemeClr val="tx2">
                    <a:lumMod val="60000"/>
                    <a:lumOff val="40000"/>
                  </a:schemeClr>
                </a:solidFill>
              </a:rPr>
              <a:t>S</a:t>
            </a:r>
            <a:endParaRPr lang="es-ES" altLang="ca-ES" sz="2800" dirty="0" smtClean="0">
              <a:solidFill>
                <a:schemeClr val="tx2">
                  <a:lumMod val="60000"/>
                  <a:lumOff val="40000"/>
                </a:schemeClr>
              </a:solidFill>
            </a:endParaRPr>
          </a:p>
        </p:txBody>
      </p:sp>
      <p:sp>
        <p:nvSpPr>
          <p:cNvPr id="4" name="Contenidor de peu de pàgina 3"/>
          <p:cNvSpPr>
            <a:spLocks noGrp="1"/>
          </p:cNvSpPr>
          <p:nvPr>
            <p:ph type="ftr" sz="quarter" idx="11"/>
          </p:nvPr>
        </p:nvSpPr>
        <p:spPr>
          <a:xfrm>
            <a:off x="2303145" y="6356350"/>
            <a:ext cx="3716655" cy="365125"/>
          </a:xfrm>
        </p:spPr>
        <p:txBody>
          <a:bodyPr/>
          <a:lstStyle/>
          <a:p>
            <a:r>
              <a:rPr lang="es-ES" altLang="pt-BR" dirty="0" smtClean="0">
                <a:sym typeface="+mn-ea"/>
              </a:rPr>
              <a:t>FORMACIÓ INICIAL EN EQUIPS D’ATENCIÓ PRIMERENCA CURS 24-25.  PROTOCOL D’ADAPTACIÓ</a:t>
            </a:r>
            <a:endParaRPr lang="es-ES" dirty="0" smtClean="0"/>
          </a:p>
        </p:txBody>
      </p:sp>
      <p:pic>
        <p:nvPicPr>
          <p:cNvPr id="6" name="Contenidor de contingut 5" descr="_JFF2585"/>
          <p:cNvPicPr>
            <a:picLocks noGrp="1"/>
          </p:cNvPicPr>
          <p:nvPr>
            <p:ph idx="1"/>
          </p:nvPr>
        </p:nvPicPr>
        <p:blipFill>
          <a:blip r:embed="rId1" cstate="print"/>
          <a:srcRect/>
          <a:stretch>
            <a:fillRect/>
          </a:stretch>
        </p:blipFill>
        <p:spPr bwMode="auto">
          <a:xfrm>
            <a:off x="1871472" y="2069433"/>
            <a:ext cx="5401056" cy="35874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Anar junts. Agafats de la mà. </a:t>
            </a:r>
            <a:endParaRPr lang="es-ES" dirty="0"/>
          </a:p>
        </p:txBody>
      </p:sp>
      <p:pic>
        <p:nvPicPr>
          <p:cNvPr id="6" name="5 Marcador de contenido"/>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457200" y="1800424"/>
            <a:ext cx="8229600" cy="4125515"/>
          </a:xfrm>
        </p:spPr>
      </p:pic>
      <p:sp>
        <p:nvSpPr>
          <p:cNvPr id="3" name="2 Marcador de pie de página"/>
          <p:cNvSpPr>
            <a:spLocks noGrp="1"/>
          </p:cNvSpPr>
          <p:nvPr>
            <p:ph type="ftr" sz="quarter" idx="11"/>
          </p:nvPr>
        </p:nvSpPr>
        <p:spPr>
          <a:xfrm>
            <a:off x="1907704" y="6356350"/>
            <a:ext cx="4752528" cy="365125"/>
          </a:xfrm>
        </p:spPr>
        <p:txBody>
          <a:bodyPr/>
          <a:lstStyle/>
          <a:p>
            <a:r>
              <a:rPr lang="es-ES" altLang="pt-BR" dirty="0" smtClean="0">
                <a:sym typeface="+mn-ea"/>
              </a:rPr>
              <a:t>FORMACIÓ INICIAL EN EQUIPS D’ATENCIÓ PRIMERENCA CURS 24-25.  PROTOCOL D’ADAPTACIÓ</a:t>
            </a:r>
            <a:endParaRPr lang="es-E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smtClean="0"/>
              <a:t>CLOENDA</a:t>
            </a:r>
            <a:endParaRPr lang="ca-ES" dirty="0"/>
          </a:p>
        </p:txBody>
      </p:sp>
      <p:sp>
        <p:nvSpPr>
          <p:cNvPr id="3" name="Contenidor de contingut 2"/>
          <p:cNvSpPr>
            <a:spLocks noGrp="1"/>
          </p:cNvSpPr>
          <p:nvPr>
            <p:ph idx="1"/>
          </p:nvPr>
        </p:nvSpPr>
        <p:spPr/>
        <p:txBody>
          <a:bodyPr>
            <a:normAutofit/>
          </a:bodyPr>
          <a:lstStyle/>
          <a:p>
            <a:pPr>
              <a:buNone/>
            </a:pPr>
            <a:r>
              <a:rPr lang="ca-ES" sz="2400" dirty="0" smtClean="0"/>
              <a:t>“Una </a:t>
            </a:r>
            <a:r>
              <a:rPr lang="ca-ES" sz="2400" dirty="0" err="1" smtClean="0"/>
              <a:t>niña</a:t>
            </a:r>
            <a:r>
              <a:rPr lang="ca-ES" sz="2400" dirty="0" smtClean="0"/>
              <a:t> que </a:t>
            </a:r>
            <a:r>
              <a:rPr lang="ca-ES" sz="2400" dirty="0" err="1" smtClean="0"/>
              <a:t>creció</a:t>
            </a:r>
            <a:r>
              <a:rPr lang="ca-ES" sz="2400" dirty="0" smtClean="0"/>
              <a:t> con un mundo amable y </a:t>
            </a:r>
            <a:r>
              <a:rPr lang="ca-ES" sz="2400" dirty="0" err="1" smtClean="0"/>
              <a:t>tierno</a:t>
            </a:r>
            <a:r>
              <a:rPr lang="ca-ES" sz="2400" dirty="0" smtClean="0"/>
              <a:t>, </a:t>
            </a:r>
            <a:r>
              <a:rPr lang="ca-ES" sz="2400" dirty="0" err="1" smtClean="0"/>
              <a:t>sabiendo</a:t>
            </a:r>
            <a:r>
              <a:rPr lang="ca-ES" sz="2400" dirty="0" smtClean="0"/>
              <a:t> que </a:t>
            </a:r>
            <a:r>
              <a:rPr lang="ca-ES" sz="2400" dirty="0" err="1" smtClean="0"/>
              <a:t>sus</a:t>
            </a:r>
            <a:r>
              <a:rPr lang="ca-ES" sz="2400" dirty="0" smtClean="0"/>
              <a:t> </a:t>
            </a:r>
            <a:r>
              <a:rPr lang="ca-ES" sz="2400" dirty="0" err="1" smtClean="0"/>
              <a:t>padres</a:t>
            </a:r>
            <a:r>
              <a:rPr lang="ca-ES" sz="2400" dirty="0" smtClean="0"/>
              <a:t> la </a:t>
            </a:r>
            <a:r>
              <a:rPr lang="ca-ES" sz="2400" dirty="0" err="1" smtClean="0"/>
              <a:t>amaban</a:t>
            </a:r>
            <a:r>
              <a:rPr lang="ca-ES" sz="2400" dirty="0" smtClean="0"/>
              <a:t>, </a:t>
            </a:r>
            <a:r>
              <a:rPr lang="ca-ES" sz="2400" dirty="0" err="1" smtClean="0"/>
              <a:t>creyendo</a:t>
            </a:r>
            <a:r>
              <a:rPr lang="ca-ES" sz="2400" dirty="0" smtClean="0"/>
              <a:t> que nada </a:t>
            </a:r>
            <a:r>
              <a:rPr lang="ca-ES" sz="2400" dirty="0" err="1" smtClean="0"/>
              <a:t>malo</a:t>
            </a:r>
            <a:r>
              <a:rPr lang="ca-ES" sz="2400" dirty="0" smtClean="0"/>
              <a:t> </a:t>
            </a:r>
            <a:r>
              <a:rPr lang="ca-ES" sz="2400" dirty="0" err="1" smtClean="0"/>
              <a:t>podía</a:t>
            </a:r>
            <a:r>
              <a:rPr lang="ca-ES" sz="2400" dirty="0" smtClean="0"/>
              <a:t> </a:t>
            </a:r>
            <a:r>
              <a:rPr lang="ca-ES" sz="2400" smtClean="0"/>
              <a:t>sucederle</a:t>
            </a:r>
            <a:r>
              <a:rPr lang="ca-ES" sz="2400" dirty="0" smtClean="0"/>
              <a:t>. Y se da </a:t>
            </a:r>
            <a:r>
              <a:rPr lang="ca-ES" sz="2400" dirty="0" err="1" smtClean="0"/>
              <a:t>cuenta</a:t>
            </a:r>
            <a:r>
              <a:rPr lang="ca-ES" sz="2400" dirty="0" smtClean="0"/>
              <a:t> que nada de lo que </a:t>
            </a:r>
            <a:r>
              <a:rPr lang="ca-ES" sz="2400" dirty="0" err="1" smtClean="0"/>
              <a:t>vino</a:t>
            </a:r>
            <a:r>
              <a:rPr lang="ca-ES" sz="2400" dirty="0" smtClean="0"/>
              <a:t> </a:t>
            </a:r>
            <a:r>
              <a:rPr lang="ca-ES" sz="2400" dirty="0" err="1" smtClean="0"/>
              <a:t>después</a:t>
            </a:r>
            <a:r>
              <a:rPr lang="ca-ES" sz="2400" dirty="0" smtClean="0"/>
              <a:t>, ni el terror ni la </a:t>
            </a:r>
            <a:r>
              <a:rPr lang="ca-ES" sz="2400" dirty="0" err="1" smtClean="0"/>
              <a:t>traición</a:t>
            </a:r>
            <a:r>
              <a:rPr lang="ca-ES" sz="2400" dirty="0" smtClean="0"/>
              <a:t>, ni la </a:t>
            </a:r>
            <a:r>
              <a:rPr lang="ca-ES" sz="2400" dirty="0" err="1" smtClean="0"/>
              <a:t>pérdida</a:t>
            </a:r>
            <a:r>
              <a:rPr lang="ca-ES" sz="2400" dirty="0" smtClean="0"/>
              <a:t> ni la </a:t>
            </a:r>
            <a:r>
              <a:rPr lang="ca-ES" sz="2400" dirty="0" err="1" smtClean="0"/>
              <a:t>soledad</a:t>
            </a:r>
            <a:r>
              <a:rPr lang="ca-ES" sz="2400" dirty="0" smtClean="0"/>
              <a:t>, ha </a:t>
            </a:r>
            <a:r>
              <a:rPr lang="ca-ES" sz="2400" dirty="0" err="1" smtClean="0"/>
              <a:t>podido</a:t>
            </a:r>
            <a:r>
              <a:rPr lang="ca-ES" sz="2400" dirty="0" smtClean="0"/>
              <a:t> </a:t>
            </a:r>
            <a:r>
              <a:rPr lang="ca-ES" sz="2400" dirty="0" err="1" smtClean="0"/>
              <a:t>arrebatarle</a:t>
            </a:r>
            <a:r>
              <a:rPr lang="ca-ES" sz="2400" dirty="0" smtClean="0"/>
              <a:t> </a:t>
            </a:r>
            <a:r>
              <a:rPr lang="ca-ES" sz="2400" dirty="0" err="1" smtClean="0"/>
              <a:t>nunca</a:t>
            </a:r>
            <a:r>
              <a:rPr lang="ca-ES" sz="2400" dirty="0" smtClean="0"/>
              <a:t> </a:t>
            </a:r>
            <a:r>
              <a:rPr lang="ca-ES" sz="2400" dirty="0" err="1" smtClean="0"/>
              <a:t>aquel</a:t>
            </a:r>
            <a:r>
              <a:rPr lang="ca-ES" sz="2400" dirty="0" smtClean="0"/>
              <a:t> calor </a:t>
            </a:r>
            <a:r>
              <a:rPr lang="ca-ES" sz="2400" dirty="0" err="1" smtClean="0"/>
              <a:t>íntimo</a:t>
            </a:r>
            <a:r>
              <a:rPr lang="ca-ES" sz="2400" dirty="0" smtClean="0"/>
              <a:t> y </a:t>
            </a:r>
            <a:r>
              <a:rPr lang="ca-ES" sz="2400" dirty="0" err="1" smtClean="0"/>
              <a:t>profundo</a:t>
            </a:r>
            <a:r>
              <a:rPr lang="ca-ES" sz="2400" dirty="0" smtClean="0"/>
              <a:t>, el </a:t>
            </a:r>
            <a:r>
              <a:rPr lang="ca-ES" sz="2400" dirty="0" err="1" smtClean="0"/>
              <a:t>único</a:t>
            </a:r>
            <a:r>
              <a:rPr lang="ca-ES" sz="2400" dirty="0" smtClean="0"/>
              <a:t> origen de </a:t>
            </a:r>
            <a:r>
              <a:rPr lang="ca-ES" sz="2400" dirty="0" err="1" smtClean="0"/>
              <a:t>toda</a:t>
            </a:r>
            <a:r>
              <a:rPr lang="ca-ES" sz="2400" dirty="0" smtClean="0"/>
              <a:t> </a:t>
            </a:r>
            <a:r>
              <a:rPr lang="ca-ES" sz="2400" dirty="0" err="1" smtClean="0"/>
              <a:t>su</a:t>
            </a:r>
            <a:r>
              <a:rPr lang="ca-ES" sz="2400" dirty="0" smtClean="0"/>
              <a:t> </a:t>
            </a:r>
            <a:r>
              <a:rPr lang="ca-ES" sz="2400" dirty="0" err="1" smtClean="0"/>
              <a:t>fuerza</a:t>
            </a:r>
            <a:r>
              <a:rPr lang="ca-ES" sz="2400" dirty="0" smtClean="0"/>
              <a:t>. La primera </a:t>
            </a:r>
            <a:r>
              <a:rPr lang="ca-ES" sz="2400" dirty="0" err="1" smtClean="0"/>
              <a:t>felicidad</a:t>
            </a:r>
            <a:r>
              <a:rPr lang="ca-ES" sz="2400" dirty="0" smtClean="0"/>
              <a:t> no se borra </a:t>
            </a:r>
            <a:r>
              <a:rPr lang="ca-ES" sz="2400" dirty="0" err="1" smtClean="0"/>
              <a:t>jamás</a:t>
            </a:r>
            <a:r>
              <a:rPr lang="ca-ES" sz="2400" dirty="0" smtClean="0"/>
              <a:t>.”</a:t>
            </a:r>
            <a:endParaRPr lang="ca-ES" sz="2400" dirty="0" smtClean="0"/>
          </a:p>
          <a:p>
            <a:pPr algn="r">
              <a:buNone/>
            </a:pPr>
            <a:r>
              <a:rPr lang="ca-ES" sz="2000" dirty="0" smtClean="0"/>
              <a:t>CARMEN ROMERO. </a:t>
            </a:r>
            <a:r>
              <a:rPr lang="ca-ES" sz="2000" i="1" dirty="0" smtClean="0"/>
              <a:t>El </a:t>
            </a:r>
            <a:r>
              <a:rPr lang="ca-ES" sz="2000" i="1" dirty="0" err="1" smtClean="0"/>
              <a:t>último</a:t>
            </a:r>
            <a:r>
              <a:rPr lang="ca-ES" sz="2000" i="1" dirty="0" smtClean="0"/>
              <a:t> regalo de Paulina Hoffman.</a:t>
            </a:r>
            <a:endParaRPr lang="ca-ES" sz="2000" dirty="0"/>
          </a:p>
        </p:txBody>
      </p:sp>
      <p:sp>
        <p:nvSpPr>
          <p:cNvPr id="4" name="Contenidor de peu de pàgina 3"/>
          <p:cNvSpPr>
            <a:spLocks noGrp="1"/>
          </p:cNvSpPr>
          <p:nvPr>
            <p:ph type="ftr" sz="quarter" idx="11"/>
          </p:nvPr>
        </p:nvSpPr>
        <p:spPr>
          <a:xfrm>
            <a:off x="2699792" y="6356350"/>
            <a:ext cx="3600400" cy="365125"/>
          </a:xfrm>
        </p:spPr>
        <p:txBody>
          <a:bodyPr/>
          <a:lstStyle/>
          <a:p>
            <a:r>
              <a:rPr lang="es-ES" altLang="pt-BR" dirty="0" smtClean="0">
                <a:sym typeface="+mn-ea"/>
              </a:rPr>
              <a:t>FORMACIÓ INICIAL EN EQUIPS D’ATENCIÓ PRIMERENCA CURS 24-25.  PROTOCOL D’ADAPTACIÓ</a:t>
            </a:r>
            <a:endParaRPr lang="es-E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normAutofit fontScale="90000"/>
          </a:bodyPr>
          <a:lstStyle/>
          <a:p>
            <a:r>
              <a:rPr lang="ca-ES" dirty="0" smtClean="0">
                <a:solidFill>
                  <a:schemeClr val="tx2">
                    <a:lumMod val="60000"/>
                    <a:lumOff val="40000"/>
                  </a:schemeClr>
                </a:solidFill>
              </a:rPr>
              <a:t>MOLTES GRÀCIES !</a:t>
            </a:r>
            <a:br>
              <a:rPr lang="ca-ES" sz="3200" dirty="0" smtClean="0">
                <a:solidFill>
                  <a:schemeClr val="tx2">
                    <a:lumMod val="60000"/>
                    <a:lumOff val="40000"/>
                  </a:schemeClr>
                </a:solidFill>
              </a:rPr>
            </a:br>
            <a:r>
              <a:rPr lang="ca-ES" sz="2000" dirty="0" smtClean="0">
                <a:solidFill>
                  <a:schemeClr val="tx2">
                    <a:lumMod val="60000"/>
                    <a:lumOff val="40000"/>
                  </a:schemeClr>
                </a:solidFill>
              </a:rPr>
              <a:t>Margalida </a:t>
            </a:r>
            <a:r>
              <a:rPr lang="ca-ES" sz="2000" dirty="0" err="1" smtClean="0">
                <a:solidFill>
                  <a:schemeClr val="tx2">
                    <a:lumMod val="60000"/>
                    <a:lumOff val="40000"/>
                  </a:schemeClr>
                </a:solidFill>
              </a:rPr>
              <a:t>Jerònia</a:t>
            </a:r>
            <a:r>
              <a:rPr lang="ca-ES" sz="2000" dirty="0" smtClean="0">
                <a:solidFill>
                  <a:schemeClr val="tx2">
                    <a:lumMod val="60000"/>
                    <a:lumOff val="40000"/>
                  </a:schemeClr>
                </a:solidFill>
              </a:rPr>
              <a:t> </a:t>
            </a:r>
            <a:r>
              <a:rPr lang="ca-ES" sz="2000" dirty="0" err="1" smtClean="0">
                <a:solidFill>
                  <a:schemeClr val="tx2">
                    <a:lumMod val="60000"/>
                    <a:lumOff val="40000"/>
                  </a:schemeClr>
                </a:solidFill>
              </a:rPr>
              <a:t>Galmés</a:t>
            </a:r>
            <a:r>
              <a:rPr lang="ca-ES" sz="2000" dirty="0" smtClean="0">
                <a:solidFill>
                  <a:schemeClr val="tx2">
                    <a:lumMod val="60000"/>
                    <a:lumOff val="40000"/>
                  </a:schemeClr>
                </a:solidFill>
              </a:rPr>
              <a:t> (Orientadora Educativa Oficines Escolarització MANACOR)</a:t>
            </a:r>
            <a:endParaRPr lang="ca-ES" dirty="0"/>
          </a:p>
        </p:txBody>
      </p:sp>
      <p:sp>
        <p:nvSpPr>
          <p:cNvPr id="4" name="Contenidor de peu de pàgina 3"/>
          <p:cNvSpPr>
            <a:spLocks noGrp="1"/>
          </p:cNvSpPr>
          <p:nvPr>
            <p:ph type="ftr" sz="quarter" idx="11"/>
          </p:nvPr>
        </p:nvSpPr>
        <p:spPr>
          <a:xfrm>
            <a:off x="2771800" y="6237312"/>
            <a:ext cx="3600400" cy="484163"/>
          </a:xfrm>
        </p:spPr>
        <p:txBody>
          <a:bodyPr/>
          <a:lstStyle/>
          <a:p>
            <a:endParaRPr lang="es-ES" altLang="pt-BR" dirty="0" smtClean="0">
              <a:sym typeface="+mn-ea"/>
            </a:endParaRPr>
          </a:p>
          <a:p>
            <a:r>
              <a:rPr lang="es-ES" altLang="pt-BR" dirty="0" smtClean="0">
                <a:sym typeface="+mn-ea"/>
              </a:rPr>
              <a:t>FORMACIÓ INICIAL EN EQUIPS D’ATENCIÓ PRIMERENCA CURS 24-25.  PROTOCOL D’ADAPTACIÓ</a:t>
            </a:r>
            <a:endParaRPr lang="es-ES" dirty="0" smtClean="0"/>
          </a:p>
          <a:p>
            <a:endParaRPr lang="es-ES" dirty="0"/>
          </a:p>
        </p:txBody>
      </p:sp>
      <p:pic>
        <p:nvPicPr>
          <p:cNvPr id="2050" name="Picture 2"/>
          <p:cNvPicPr>
            <a:picLocks noGrp="1" noChangeAspect="1" noChangeArrowheads="1"/>
          </p:cNvPicPr>
          <p:nvPr>
            <p:ph idx="1"/>
          </p:nvPr>
        </p:nvPicPr>
        <p:blipFill>
          <a:blip r:embed="rId1" cstate="print"/>
          <a:srcRect/>
          <a:stretch>
            <a:fillRect/>
          </a:stretch>
        </p:blipFill>
        <p:spPr bwMode="auto">
          <a:xfrm>
            <a:off x="1835696" y="1700808"/>
            <a:ext cx="5808000" cy="4356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2800"/>
              <a:t>LA TEORIA DE L’AFERRAMENT</a:t>
            </a:r>
            <a:br>
              <a:rPr lang="es-ES" altLang="en-US" sz="2400"/>
            </a:br>
            <a:r>
              <a:rPr lang="es-ES" altLang="en-US" sz="2400"/>
              <a:t>(BOWLBY, 1954)</a:t>
            </a:r>
            <a:endParaRPr lang="es-ES" altLang="en-US" sz="2400"/>
          </a:p>
        </p:txBody>
      </p:sp>
      <p:sp>
        <p:nvSpPr>
          <p:cNvPr id="3" name="Marcador de posición de contenido 2"/>
          <p:cNvSpPr>
            <a:spLocks noGrp="1"/>
          </p:cNvSpPr>
          <p:nvPr>
            <p:ph idx="1"/>
          </p:nvPr>
        </p:nvSpPr>
        <p:spPr/>
        <p:txBody>
          <a:bodyPr>
            <a:normAutofit fontScale="80000"/>
          </a:bodyPr>
          <a:p>
            <a:pPr marL="0" indent="0">
              <a:buNone/>
            </a:pPr>
            <a:r>
              <a:rPr lang="es-ES" altLang="en-US"/>
              <a:t>És essencial per a un desenvolupament saludable de qualsevol infant que pugui tenir la vivència d’una relació afectiva, càlida, intensa i continuada amb la mare o substitut matern permanent; i que aquesta vivència generi satisfacció i gaudi a tots dos. </a:t>
            </a:r>
            <a:endParaRPr lang="es-ES" altLang="en-US"/>
          </a:p>
          <a:p>
            <a:pPr marL="0" indent="0">
              <a:buNone/>
            </a:pPr>
            <a:r>
              <a:rPr lang="es-ES" altLang="en-US"/>
              <a:t>És aquest tipus de relació la que possibilitarà una connexió profunda entre progenitors i nadó (empatia), </a:t>
            </a:r>
            <a:endParaRPr lang="es-ES" altLang="en-US"/>
          </a:p>
          <a:p>
            <a:pPr marL="0" indent="0">
              <a:buNone/>
            </a:pPr>
            <a:r>
              <a:rPr lang="es-ES" altLang="en-US"/>
              <a:t>que els permetrà copsar les necessitats fisiològiques i emocionals del nadó i respondre-hi adequadament.</a:t>
            </a:r>
            <a:endParaRPr lang="es-ES" altLang="en-US"/>
          </a:p>
        </p:txBody>
      </p:sp>
      <p:sp>
        <p:nvSpPr>
          <p:cNvPr id="4" name="Marcador de posición de pie de página 3"/>
          <p:cNvSpPr>
            <a:spLocks noGrp="1"/>
          </p:cNvSpPr>
          <p:nvPr>
            <p:ph type="ftr" sz="quarter" idx="11"/>
          </p:nvPr>
        </p:nvSpPr>
        <p:spPr/>
        <p:txBody>
          <a:bodyPr/>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smtClean="0"/>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3200"/>
              <a:t>L’ESSENCIAL DE LA CRIANÇA ÉS:</a:t>
            </a:r>
            <a:endParaRPr lang="es-ES" altLang="en-US" sz="3200"/>
          </a:p>
        </p:txBody>
      </p:sp>
      <p:sp>
        <p:nvSpPr>
          <p:cNvPr id="3" name="Marcador de posición de contenido 2"/>
          <p:cNvSpPr>
            <a:spLocks noGrp="1"/>
          </p:cNvSpPr>
          <p:nvPr>
            <p:ph idx="1"/>
          </p:nvPr>
        </p:nvSpPr>
        <p:spPr/>
        <p:txBody>
          <a:bodyPr>
            <a:normAutofit fontScale="70000"/>
          </a:bodyPr>
          <a:p>
            <a:r>
              <a:rPr lang="es-ES" altLang="en-US"/>
              <a:t> la formació d’aquest vincle afectiu d’aferrament </a:t>
            </a:r>
            <a:endParaRPr lang="es-ES" altLang="en-US"/>
          </a:p>
          <a:p>
            <a:r>
              <a:rPr lang="es-ES" altLang="en-US"/>
              <a:t>la qualitat de les interaccions que es produeixen entre els adults i el nadó. </a:t>
            </a:r>
            <a:endParaRPr lang="es-ES" altLang="en-US"/>
          </a:p>
          <a:p>
            <a:r>
              <a:rPr lang="es-ES" altLang="en-US"/>
              <a:t>Qui està en millors condicions de satisfer aquestes necessitats de protecció i seguretat i garantir unes relacions afectives positives de qualitat </a:t>
            </a:r>
            <a:r>
              <a:rPr lang="es-ES" altLang="en-US" b="1"/>
              <a:t>són la mare, el pare i els altres adults de l’entorn familiar, que ho poden fer des de la proximitat física i la comunicació emocional amb el nadó</a:t>
            </a:r>
            <a:r>
              <a:rPr lang="es-ES" altLang="en-US"/>
              <a:t>, a qui li poden oferir un </a:t>
            </a:r>
            <a:r>
              <a:rPr lang="es-ES" altLang="en-US" b="1"/>
              <a:t>temps en exclusiva</a:t>
            </a:r>
            <a:r>
              <a:rPr lang="es-ES" altLang="en-US"/>
              <a:t> que els facilitarà la identificació de les seves necessitats i la correcta satisfacció de les mateixes. </a:t>
            </a:r>
            <a:endParaRPr lang="es-ES" altLang="en-US"/>
          </a:p>
        </p:txBody>
      </p:sp>
      <p:sp>
        <p:nvSpPr>
          <p:cNvPr id="4" name="Marcador de posición de pie de página 3"/>
          <p:cNvSpPr>
            <a:spLocks noGrp="1"/>
          </p:cNvSpPr>
          <p:nvPr>
            <p:ph type="ftr" sz="quarter" idx="11"/>
          </p:nvPr>
        </p:nvSpPr>
        <p:spPr/>
        <p:txBody>
          <a:bodyPr/>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smtClean="0"/>
          </a:p>
          <a:p>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p>
            <a:r>
              <a:rPr lang="es-ES" altLang="en-US" sz="2800" b="1"/>
              <a:t>VULNERABILITAT UNIVERSAL DELS PRIMERS </a:t>
            </a:r>
            <a:br>
              <a:rPr lang="es-ES" altLang="en-US" sz="2800" b="1"/>
            </a:br>
            <a:r>
              <a:rPr lang="es-ES" altLang="en-US" sz="2800" b="1"/>
              <a:t>18 MESOS DE VIDA</a:t>
            </a:r>
            <a:endParaRPr lang="es-ES" altLang="en-US" sz="2800" b="1"/>
          </a:p>
        </p:txBody>
      </p:sp>
      <p:sp>
        <p:nvSpPr>
          <p:cNvPr id="3" name="Marcador de posición de contenido 2"/>
          <p:cNvSpPr>
            <a:spLocks noGrp="1"/>
          </p:cNvSpPr>
          <p:nvPr>
            <p:ph idx="1"/>
          </p:nvPr>
        </p:nvSpPr>
        <p:spPr/>
        <p:txBody>
          <a:bodyPr>
            <a:normAutofit fontScale="60000"/>
          </a:bodyPr>
          <a:p>
            <a:pPr marL="0" indent="0">
              <a:buNone/>
            </a:pPr>
            <a:r>
              <a:rPr lang="es-ES" altLang="en-US"/>
              <a:t>Per això, fins als 18 / 24  mesos, </a:t>
            </a:r>
            <a:r>
              <a:rPr lang="es-ES" altLang="en-US" b="1"/>
              <a:t>l’entorn familiar és, en la gran majoria de casos, el millor entorn educatiu i de creixement per a un nadó.</a:t>
            </a:r>
            <a:endParaRPr lang="es-ES" altLang="en-US" b="1"/>
          </a:p>
          <a:p>
            <a:pPr marL="0" indent="0">
              <a:buNone/>
            </a:pPr>
            <a:endParaRPr lang="es-ES" altLang="en-US" b="1"/>
          </a:p>
          <a:p>
            <a:pPr>
              <a:buFont typeface="Wingdings" panose="05000000000000000000" charset="0"/>
              <a:buChar char="Ø"/>
            </a:pPr>
            <a:r>
              <a:rPr lang="es-ES" altLang="en-US"/>
              <a:t>Aquesta íntima vinculació sumada al fet que amb:el naixement del primer fill/a es produeixen diversos “naixements simultanis” (la dona esdevé mare, l’home esdevé pare, i la parella queda diluïda dins la nova estructura familiar que emergeix) </a:t>
            </a:r>
            <a:endParaRPr lang="es-ES" altLang="en-US"/>
          </a:p>
          <a:p>
            <a:pPr>
              <a:buFont typeface="Wingdings" panose="05000000000000000000" charset="0"/>
              <a:buChar char="Ø"/>
            </a:pPr>
            <a:r>
              <a:rPr lang="es-ES" altLang="en-US"/>
              <a:t>Provoca que durant aquesta etapa del cicle vital totes les famílies i tots els seus membres -grans i petits- transitin per un </a:t>
            </a:r>
            <a:r>
              <a:rPr lang="es-ES" altLang="en-US" b="1"/>
              <a:t>període d’especial vulnerabilitat. Es tracta d’un tipus de vulnerabilitat universa</a:t>
            </a:r>
            <a:r>
              <a:rPr lang="es-ES" altLang="en-US"/>
              <a:t>l, de caràcter marcadament emocional, que es veu agreujada quan la família és desfavorida, amb un capital relacional, cultural i socioeconòmic feble, amb poca xarxa de suport, pocs ingressos i poca flexibilitat laboral.</a:t>
            </a:r>
            <a:endParaRPr lang="es-ES" altLang="en-US"/>
          </a:p>
        </p:txBody>
      </p:sp>
      <p:sp>
        <p:nvSpPr>
          <p:cNvPr id="4" name="Marcador de posición de pie de página 3"/>
          <p:cNvSpPr>
            <a:spLocks noGrp="1"/>
          </p:cNvSpPr>
          <p:nvPr>
            <p:ph type="ftr" sz="quarter" idx="11"/>
          </p:nvPr>
        </p:nvSpPr>
        <p:spPr/>
        <p:txBody>
          <a:bodyPr/>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smtClean="0"/>
          </a:p>
          <a:p>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ítulo 1"/>
          <p:cNvSpPr>
            <a:spLocks noGrp="1"/>
          </p:cNvSpPr>
          <p:nvPr>
            <p:ph type="title"/>
          </p:nvPr>
        </p:nvSpPr>
        <p:spPr/>
        <p:txBody>
          <a:bodyPr>
            <a:normAutofit fontScale="90000"/>
          </a:bodyPr>
          <a:p>
            <a:r>
              <a:rPr lang="es-ES" altLang="en-US">
                <a:sym typeface="+mn-ea"/>
              </a:rPr>
              <a:t>L’EXCEPCIONALITAT DELS PRIMERS DOS ANYS DE VIDA</a:t>
            </a:r>
            <a:endParaRPr lang="es-ES" altLang="en-US">
              <a:sym typeface="+mn-ea"/>
            </a:endParaRPr>
          </a:p>
        </p:txBody>
      </p:sp>
      <p:sp>
        <p:nvSpPr>
          <p:cNvPr id="3" name="Marcador de posición de contenido 2"/>
          <p:cNvSpPr>
            <a:spLocks noGrp="1"/>
          </p:cNvSpPr>
          <p:nvPr>
            <p:ph idx="1"/>
          </p:nvPr>
        </p:nvSpPr>
        <p:spPr/>
        <p:txBody>
          <a:bodyPr>
            <a:normAutofit fontScale="70000"/>
          </a:bodyPr>
          <a:p>
            <a:r>
              <a:rPr lang="es-ES" altLang="en-US"/>
              <a:t> Pel que fa al desenvolupament neuronal prodigiós que es du a terme en el nadó. </a:t>
            </a:r>
            <a:endParaRPr lang="es-ES" altLang="en-US"/>
          </a:p>
          <a:p>
            <a:r>
              <a:rPr lang="es-ES" altLang="en-US"/>
              <a:t>Aquests primers dos anys són decisius per afavorir que les potencialitats del nadó es puguin desenvolupar al màxim, ja que és durant aquest període que el cervell humà creix vertiginosament, triplicant el seu volum a base de multiplicar exponencialment les sinapsis, com mai més ho tornarà a fer. </a:t>
            </a:r>
            <a:endParaRPr lang="es-ES" altLang="en-US"/>
          </a:p>
          <a:p>
            <a:r>
              <a:rPr lang="es-ES" altLang="en-US"/>
              <a:t>En aquests primers anys és quan:</a:t>
            </a:r>
            <a:endParaRPr lang="es-ES" altLang="en-US"/>
          </a:p>
          <a:p>
            <a:pPr>
              <a:buFont typeface="Wingdings" panose="05000000000000000000" charset="0"/>
              <a:buChar char="Ø"/>
            </a:pPr>
            <a:r>
              <a:rPr lang="es-ES" altLang="en-US"/>
              <a:t>es construeixen els fonaments de l’arquitectura cerebral, </a:t>
            </a:r>
            <a:endParaRPr lang="es-ES" altLang="en-US"/>
          </a:p>
          <a:p>
            <a:pPr>
              <a:buFont typeface="Wingdings" panose="05000000000000000000" charset="0"/>
              <a:buChar char="Ø"/>
            </a:pPr>
            <a:r>
              <a:rPr lang="es-ES" altLang="en-US"/>
              <a:t>a nivell relacional s’estableixen les bases del funcionament psíquic i emocional</a:t>
            </a:r>
            <a:endParaRPr lang="es-ES" altLang="en-US"/>
          </a:p>
        </p:txBody>
      </p:sp>
      <p:sp>
        <p:nvSpPr>
          <p:cNvPr id="4" name="Marcador de posición de pie de página 3"/>
          <p:cNvSpPr>
            <a:spLocks noGrp="1"/>
          </p:cNvSpPr>
          <p:nvPr>
            <p:ph type="ftr" sz="quarter" idx="11"/>
          </p:nvPr>
        </p:nvSpPr>
        <p:spPr/>
        <p:txBody>
          <a:bodyPr/>
          <a:p>
            <a:r>
              <a:rPr lang="pt-BR" dirty="0" smtClean="0">
                <a:sym typeface="+mn-ea"/>
              </a:rPr>
              <a:t> </a:t>
            </a:r>
            <a:r>
              <a:rPr lang="es-ES" altLang="pt-BR" dirty="0" smtClean="0">
                <a:sym typeface="+mn-ea"/>
              </a:rPr>
              <a:t>FORMACIÓ INICIAL EN EQUIPS D’ATENCIÓ PRIMERENCA CURS 24-25</a:t>
            </a:r>
            <a:endParaRPr lang="es-ES" altLang="pt-BR" dirty="0" smtClean="0"/>
          </a:p>
          <a:p>
            <a:r>
              <a:rPr lang="es-ES" altLang="pt-BR" dirty="0" smtClean="0">
                <a:sym typeface="+mn-ea"/>
              </a:rPr>
              <a:t>PROTOCOL ACOLLIDA/ADAPTACIÓ</a:t>
            </a:r>
            <a:endParaRPr lang="es-ES" dirty="0" smtClean="0"/>
          </a:p>
          <a:p>
            <a:endParaRPr lang="es-ES" dirty="0"/>
          </a:p>
        </p:txBody>
      </p:sp>
    </p:spTree>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33408</Words>
  <Application>WPS Presentation</Application>
  <PresentationFormat>Presentació en pantalla (4:3)</PresentationFormat>
  <Paragraphs>712</Paragraphs>
  <Slides>56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56</vt:i4>
      </vt:variant>
    </vt:vector>
  </HeadingPairs>
  <TitlesOfParts>
    <vt:vector size="64" baseType="lpstr">
      <vt:lpstr>Arial</vt:lpstr>
      <vt:lpstr>SimSun</vt:lpstr>
      <vt:lpstr>Wingdings</vt:lpstr>
      <vt:lpstr>Wingdings</vt:lpstr>
      <vt:lpstr>Calibri</vt:lpstr>
      <vt:lpstr>Microsoft YaHei</vt:lpstr>
      <vt:lpstr>Arial Unicode MS</vt:lpstr>
      <vt:lpstr>Tema de Office</vt:lpstr>
      <vt:lpstr>EL PAPER DELS EAPs EN L’ORGANITZACIÓ DEL PROCÉS D’ACOMPANYAMENT DE LES FAMÍLIES DURANT L’ADAPTACIÓ. </vt:lpstr>
      <vt:lpstr> RELACIÓ FAMÍLIA CENTRES SEQÜENCIAT PER TRIMESTRES. PROTOCOL ACOLLIDA/ADAPTACIÓ/FAMILIARITZACIÓ </vt:lpstr>
      <vt:lpstr>INTRODUCCIÓ: JUSTIFICACIÓ DE LA IMPORTÀNCIA TRASCENDENTAL DEL PROCÉS D’ADAPTACIÓ/ACOLLIDA/FAMILIARITZACIÓ.</vt:lpstr>
      <vt:lpstr>EL VINCLE AFECTIU I EMOCIONAL AMB EL NADÓ</vt:lpstr>
      <vt:lpstr>EL SENTIMENT DE CONFIANÇA BÀSICA EN LA VIDA (Erik Erikson, 1950)</vt:lpstr>
      <vt:lpstr>LA TEORIA DE L’AFERRAMENT (BOWLBY, 1954)</vt:lpstr>
      <vt:lpstr>L’ESSENCIAL DE LA CRIANÇA ÉS:</vt:lpstr>
      <vt:lpstr>VULNERABILITAT UNIVERSAL DELS PRIMERS  18 MESOS DE VIDA</vt:lpstr>
      <vt:lpstr>L’EXCEPCIONALITAT DELS PRIMERS DOS ANYS DE VIDA</vt:lpstr>
      <vt:lpstr>S’estructuren els fonaments de:</vt:lpstr>
      <vt:lpstr>DE LA QUALITAT RELACIONAL DE LA CRIANÇA I DE LES INTERACCIONS DEPENDRÀ:</vt:lpstr>
      <vt:lpstr>Com es construeix la salut mental ?</vt:lpstr>
      <vt:lpstr>CONCLUSIÓ</vt:lpstr>
      <vt:lpstr>L’ADAPTACIÓ DE LA CINDI......</vt:lpstr>
      <vt:lpstr>OCTUBRE 24:</vt:lpstr>
      <vt:lpstr>DOCUMENTS I LLIBRES PER PROTOCOL ADAPTACIÓ</vt:lpstr>
      <vt:lpstr> “LA PRESENCIA INVISIBLE. EL TRAUMA EN NUESTRA VIDA” (2020) Ivonne Spinelli Larratea (coordinadora)  i otras Capítol 4: APEGO (LIC. Mariel Mazur) </vt:lpstr>
      <vt:lpstr> QUE ÉS EL VINCLE D’AFERRAMENT?  BOWLBY, Ainsworth, Piaget, Erikson, Dolto...  </vt:lpstr>
      <vt:lpstr>AFERRAMENT I CONDUCTES  D’AFERRAMENT</vt:lpstr>
      <vt:lpstr>JOC I EXPLORACIÓ</vt:lpstr>
      <vt:lpstr>Paper de la figura referent</vt:lpstr>
      <vt:lpstr> Exploració i aprenentatge</vt:lpstr>
      <vt:lpstr>L’adaptació amb les famílies dins l’aula</vt:lpstr>
      <vt:lpstr>L’adaptació amb les famílies dins l’aula</vt:lpstr>
      <vt:lpstr>L’adaptació amb les famílies dins l’aula</vt:lpstr>
      <vt:lpstr>L’adaptació amb les famílies dins l’aula</vt:lpstr>
      <vt:lpstr>QUE ENS APORTEN LES FAMÍLIES?</vt:lpstr>
      <vt:lpstr>ELS EAPs,  SUPORT AL PROCÉS D’ADAPTACIÓ:</vt:lpstr>
      <vt:lpstr>EAP, ACOMPANYAR LES EDUCADORES</vt:lpstr>
      <vt:lpstr>ACTIVITATS D’AVALUACIÓ DEL PROTOCOL D’ADAPTACIÓ</vt:lpstr>
      <vt:lpstr> QUE NECESSITEN LES EDUCADORES PER FER UNA BONA ADAPTACIÓ?</vt:lpstr>
      <vt:lpstr>MES DE MARÇ</vt:lpstr>
      <vt:lpstr> MARÇ 2025: PORTES OBERTES: PRIMERA ENTRADA DE LES FAMÍLIES AL CENTRE. PRESENTACIÓ DEL CENTRE.  </vt:lpstr>
      <vt:lpstr>MARÇ 25: PORTES OBERTES: PRIMERA ENTRADA DE LES FAMÍLIES AL CENTRE. PRESENTACIÓ DEL CENTRE.  </vt:lpstr>
      <vt:lpstr>SEPARACIÓ I ADAPTACIÓ: DOS PROCESSOS SIMULTANIS</vt:lpstr>
      <vt:lpstr>ADAPTACIÓ  i ACOMPANYAMENT </vt:lpstr>
      <vt:lpstr>BASES DEL PROJECTE INDIANS:</vt:lpstr>
      <vt:lpstr>COM ACOMPANYAM...</vt:lpstr>
      <vt:lpstr>LÍMITS I NORMES DE FUNCIONAMENT DE L’ESPAI A INDIANS:</vt:lpstr>
      <vt:lpstr>“No compartim...”</vt:lpstr>
      <vt:lpstr>PROTOCOL ENTRADA DE LES FAMÍLIES A  L’ESCOLETA INDIANS DE BARCELONA</vt:lpstr>
      <vt:lpstr>SORTIDA PROGRESSIVA...</vt:lpstr>
      <vt:lpstr>ADAPTACIÓ INDIVIDUALITZADA </vt:lpstr>
      <vt:lpstr>JUNY 2025</vt:lpstr>
      <vt:lpstr>JUNY 2025</vt:lpstr>
      <vt:lpstr>EL FIL INVISIBLE, UN CONTE SOBRE ELS VINCLES QUE ENS UNEIXEN</vt:lpstr>
      <vt:lpstr> MES DE SETEMBRE 25: PRIMERA REUNIÓ  GRUPS AULA  (tutores i directora) </vt:lpstr>
      <vt:lpstr> MES DE SETEMBRE: PRIMERA REUNIÓ  GRUPS AULA  (tutores i directora) </vt:lpstr>
      <vt:lpstr> EN TOM VA A L’ESCOLA OBJECTE DE TRANSICIÓ </vt:lpstr>
      <vt:lpstr>PRIMERA SETMANA DE SETEMBRE: PROPOSTES D’HEURÍSTICA (1-2 i 2-3) </vt:lpstr>
      <vt:lpstr> ALTRES SUGGERIMENTS: TALLERS AMB LES FAMÍLIES DURANT L’ESTIU, CONTACONTES, BERENAR COMPARTIT,...</vt:lpstr>
      <vt:lpstr>FINALS DEL TERCER TRIMESTRE  </vt:lpstr>
      <vt:lpstr>PAS AL 2N CICLE: PORTES OBERTES AL CENTRE</vt:lpstr>
      <vt:lpstr>Anar junts. Agafats de la mà. </vt:lpstr>
      <vt:lpstr>CLOENDA</vt:lpstr>
      <vt:lpstr>MOLTES GRÀCIES ! Margalida Jerònia Galmés (Orientadora Educativa Oficines Escolarització MANACOR)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PEDAGÒGIC. Acompanyament a famílies</dc:title>
  <dc:creator>Master</dc:creator>
  <cp:lastModifiedBy>Jerònia Galmes Manresa</cp:lastModifiedBy>
  <cp:revision>217</cp:revision>
  <dcterms:created xsi:type="dcterms:W3CDTF">2021-01-07T09:25:00Z</dcterms:created>
  <dcterms:modified xsi:type="dcterms:W3CDTF">2024-09-25T06:26:20Z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7B525BC5B051498EA41A0C0A04224294_13</vt:lpwstr>
  </property>
  <property fmtid="{D5CDD505-2E9C-101B-9397-08002B2CF9AE}" pid="3" name="KSOProductBuildVer">
    <vt:lpwstr>3082-12.2.0.18283</vt:lpwstr>
  </property>
</Properties>
</file>