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embeddedFontLst>
    <p:embeddedFont>
      <p:font typeface="PT Sans Narrow" charset="0"/>
      <p:regular r:id="rId14"/>
      <p:bold r:id="rId15"/>
    </p:embeddedFont>
    <p:embeddedFont>
      <p:font typeface="Open Sans" charset="0"/>
      <p:regular r:id="rId16"/>
      <p:bold r:id="rId17"/>
      <p:italic r:id="rId18"/>
      <p:boldItalic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Noto Sans" pitchFamily="34" charset="0"/>
      <p:regular r:id="rId24"/>
      <p:bold r:id="rId25"/>
      <p:italic r:id="rId26"/>
      <p:boldItalic r:id="rId27"/>
    </p:embeddedFont>
    <p:embeddedFont>
      <p:font typeface="Roboto" charset="0"/>
      <p:regular r:id="rId28"/>
      <p:bold r:id="rId29"/>
      <p:italic r:id="rId30"/>
      <p:boldItalic r:id="rId31"/>
    </p:embeddedFont>
    <p:embeddedFont>
      <p:font typeface="Cambria" pitchFamily="18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34" Type="http://schemas.openxmlformats.org/officeDocument/2006/relationships/font" Target="fonts/font2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font" Target="fonts/font2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aafa3c222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aafa3c222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9eb31021f_0_1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9eb31021f_0_13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9eb31021f_0_1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9eb31021f_0_1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a9b3eb433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a9b3eb433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ad4a35dd_0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5cad4a35d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cad4a35dd_0_6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5cad4a35dd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cad4a35dd_0_12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5cad4a35dd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9eb31021f_0_1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9eb31021f_0_13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cad4a35dd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cad4a35dd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"/>
          </p:nvPr>
        </p:nvSpPr>
        <p:spPr>
          <a:xfrm>
            <a:off x="311760" y="1266480"/>
            <a:ext cx="85200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85200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41577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77840" y="1266480"/>
            <a:ext cx="41577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subTitle" idx="1"/>
          </p:nvPr>
        </p:nvSpPr>
        <p:spPr>
          <a:xfrm>
            <a:off x="311760" y="444960"/>
            <a:ext cx="8520000" cy="3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body" idx="2"/>
          </p:nvPr>
        </p:nvSpPr>
        <p:spPr>
          <a:xfrm>
            <a:off x="4677840" y="1266480"/>
            <a:ext cx="41577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body" idx="3"/>
          </p:nvPr>
        </p:nvSpPr>
        <p:spPr>
          <a:xfrm>
            <a:off x="311760" y="299160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4157700" cy="3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body" idx="2"/>
          </p:nvPr>
        </p:nvSpPr>
        <p:spPr>
          <a:xfrm>
            <a:off x="467784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body" idx="3"/>
          </p:nvPr>
        </p:nvSpPr>
        <p:spPr>
          <a:xfrm>
            <a:off x="4677840" y="299160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body" idx="2"/>
          </p:nvPr>
        </p:nvSpPr>
        <p:spPr>
          <a:xfrm>
            <a:off x="467784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body" idx="3"/>
          </p:nvPr>
        </p:nvSpPr>
        <p:spPr>
          <a:xfrm>
            <a:off x="311760" y="2991600"/>
            <a:ext cx="85200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85200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2"/>
          </p:nvPr>
        </p:nvSpPr>
        <p:spPr>
          <a:xfrm>
            <a:off x="311760" y="2991600"/>
            <a:ext cx="85200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body" idx="2"/>
          </p:nvPr>
        </p:nvSpPr>
        <p:spPr>
          <a:xfrm>
            <a:off x="4677840" y="126648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body" idx="3"/>
          </p:nvPr>
        </p:nvSpPr>
        <p:spPr>
          <a:xfrm>
            <a:off x="311760" y="299160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body" idx="4"/>
          </p:nvPr>
        </p:nvSpPr>
        <p:spPr>
          <a:xfrm>
            <a:off x="4677840" y="2991600"/>
            <a:ext cx="41577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 txBox="1">
            <a:spLocks noGrp="1"/>
          </p:cNvSpPr>
          <p:nvPr>
            <p:ph type="title"/>
          </p:nvPr>
        </p:nvSpPr>
        <p:spPr>
          <a:xfrm>
            <a:off x="311760" y="444960"/>
            <a:ext cx="85200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body" idx="1"/>
          </p:nvPr>
        </p:nvSpPr>
        <p:spPr>
          <a:xfrm>
            <a:off x="311760" y="126648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2"/>
          </p:nvPr>
        </p:nvSpPr>
        <p:spPr>
          <a:xfrm>
            <a:off x="3192480" y="126648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body" idx="3"/>
          </p:nvPr>
        </p:nvSpPr>
        <p:spPr>
          <a:xfrm>
            <a:off x="6073200" y="126648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body" idx="4"/>
          </p:nvPr>
        </p:nvSpPr>
        <p:spPr>
          <a:xfrm>
            <a:off x="311760" y="299160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5"/>
          <p:cNvSpPr txBox="1">
            <a:spLocks noGrp="1"/>
          </p:cNvSpPr>
          <p:nvPr>
            <p:ph type="body" idx="5"/>
          </p:nvPr>
        </p:nvSpPr>
        <p:spPr>
          <a:xfrm>
            <a:off x="3192480" y="299160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5"/>
          <p:cNvSpPr txBox="1">
            <a:spLocks noGrp="1"/>
          </p:cNvSpPr>
          <p:nvPr>
            <p:ph type="body" idx="6"/>
          </p:nvPr>
        </p:nvSpPr>
        <p:spPr>
          <a:xfrm>
            <a:off x="6073200" y="2991600"/>
            <a:ext cx="27432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/>
          <p:nvPr/>
        </p:nvSpPr>
        <p:spPr>
          <a:xfrm>
            <a:off x="0" y="2571840"/>
            <a:ext cx="9143700" cy="2571000"/>
          </a:xfrm>
          <a:prstGeom prst="rect">
            <a:avLst/>
          </a:prstGeom>
          <a:solidFill>
            <a:srgbClr val="4DB6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/>
          </p:nvPr>
        </p:nvSpPr>
        <p:spPr>
          <a:xfrm>
            <a:off x="311760" y="814680"/>
            <a:ext cx="8571000" cy="9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ldNum" idx="12"/>
          </p:nvPr>
        </p:nvSpPr>
        <p:spPr>
          <a:xfrm>
            <a:off x="8472600" y="4663080"/>
            <a:ext cx="548400" cy="3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b.es/sites/diversitat/ca/TISOC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tisocib@blogspot.com" TargetMode="External"/><Relationship Id="rId5" Type="http://schemas.openxmlformats.org/officeDocument/2006/relationships/hyperlink" Target="http://www.caib.es/sites/fseeducacio/ca/portada/?campa=yes" TargetMode="External"/><Relationship Id="rId4" Type="http://schemas.openxmlformats.org/officeDocument/2006/relationships/hyperlink" Target="http://www.caib.es/sites/tisoc/ca/introducci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>
            <a:spLocks noGrp="1"/>
          </p:cNvSpPr>
          <p:nvPr>
            <p:ph type="ctrTitle"/>
          </p:nvPr>
        </p:nvSpPr>
        <p:spPr>
          <a:xfrm>
            <a:off x="1015200" y="11660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Programa TISOC </a:t>
            </a:r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subTitle" idx="1"/>
          </p:nvPr>
        </p:nvSpPr>
        <p:spPr>
          <a:xfrm>
            <a:off x="1713450" y="2069425"/>
            <a:ext cx="5717100" cy="12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900"/>
              <a:t>Personal Tècnic d’Intervenció Sociocomunitària</a:t>
            </a:r>
            <a:endParaRPr sz="1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900"/>
              <a:t>Servei de prevenció adreçat a l’alumnat escolaritzat en instituts de secundària de les </a:t>
            </a:r>
            <a:endParaRPr sz="1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900"/>
              <a:t>Illes Balears</a:t>
            </a:r>
            <a:endParaRPr sz="1900"/>
          </a:p>
        </p:txBody>
      </p:sp>
      <p:sp>
        <p:nvSpPr>
          <p:cNvPr id="121" name="Google Shape;121;p26"/>
          <p:cNvSpPr txBox="1"/>
          <p:nvPr/>
        </p:nvSpPr>
        <p:spPr>
          <a:xfrm>
            <a:off x="852275" y="3459650"/>
            <a:ext cx="7085700" cy="6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Programa finançat pel Ministeri d'Educació i Formació Professional, i cofinançat pel Fons Social Europeu (FSE), en el marc del Programa Operatiu d'Ocupació, Formació i Educació 2014-2020.</a:t>
            </a:r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Google Shape;1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9699" y="4159025"/>
            <a:ext cx="2803800" cy="94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08397" y="4230681"/>
            <a:ext cx="1963601" cy="5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9625" y="322400"/>
            <a:ext cx="2427850" cy="94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>
            <a:spLocks noGrp="1"/>
          </p:cNvSpPr>
          <p:nvPr>
            <p:ph type="body" idx="2"/>
          </p:nvPr>
        </p:nvSpPr>
        <p:spPr>
          <a:xfrm>
            <a:off x="4572000" y="280025"/>
            <a:ext cx="4566300" cy="416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ca" b="1" dirty="0"/>
              <a:t>Informació sobre el programa TISOC:</a:t>
            </a:r>
            <a:endParaRPr b="1"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ca" u="sng" dirty="0">
                <a:solidFill>
                  <a:schemeClr val="dk2"/>
                </a:solidFill>
                <a:hlinkClick r:id="rId3"/>
              </a:rPr>
              <a:t>Web del Servei d’Atenció a la Diversitat</a:t>
            </a:r>
            <a:r>
              <a:rPr lang="ca" dirty="0"/>
              <a:t> - </a:t>
            </a:r>
            <a:r>
              <a:rPr lang="ca" sz="1400" dirty="0"/>
              <a:t>Conselleria d’Educació i Universitat</a:t>
            </a:r>
            <a:endParaRPr sz="14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a" u="sng" dirty="0">
                <a:solidFill>
                  <a:schemeClr val="dk2"/>
                </a:solidFill>
                <a:hlinkClick r:id="rId4"/>
              </a:rPr>
              <a:t>Web del Servei de Planificació Social</a:t>
            </a:r>
            <a:r>
              <a:rPr lang="ca" dirty="0">
                <a:solidFill>
                  <a:schemeClr val="dk2"/>
                </a:solidFill>
              </a:rPr>
              <a:t> </a:t>
            </a:r>
            <a:r>
              <a:rPr lang="ca" sz="1400" dirty="0"/>
              <a:t>- Conselleria de Serveis Socials i </a:t>
            </a:r>
            <a:r>
              <a:rPr lang="ca" sz="1400" dirty="0" smtClean="0"/>
              <a:t>Cooperació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a" dirty="0" smtClean="0">
                <a:hlinkClick r:id="rId5"/>
              </a:rPr>
              <a:t>Web del Fons Social Europeu a la Conselleria d’Educació, Universitat i Recerca</a:t>
            </a:r>
            <a:r>
              <a:rPr lang="ca" dirty="0" smtClean="0"/>
              <a:t> </a:t>
            </a:r>
            <a:endParaRPr dirty="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ca" dirty="0"/>
              <a:t>Blog de bones pràctiques </a:t>
            </a:r>
            <a:r>
              <a:rPr lang="ca" u="sng" dirty="0">
                <a:solidFill>
                  <a:schemeClr val="dk2"/>
                </a:solidFill>
                <a:hlinkClick r:id="rId6"/>
              </a:rPr>
              <a:t>tisocib@blogspot.com</a:t>
            </a:r>
            <a:endParaRPr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235" name="Google Shape;235;p35"/>
          <p:cNvSpPr txBox="1"/>
          <p:nvPr/>
        </p:nvSpPr>
        <p:spPr>
          <a:xfrm>
            <a:off x="424500" y="403150"/>
            <a:ext cx="3756900" cy="41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8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IES:</a:t>
            </a:r>
            <a:endParaRPr sz="18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(logo centre)</a:t>
            </a:r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8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Nom TISOC:</a:t>
            </a:r>
            <a:endParaRPr sz="1800" b="1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b="1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Correu electrònic:</a:t>
            </a:r>
            <a:endParaRPr b="1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Altres dades (ubicació al centre…):</a:t>
            </a:r>
            <a:endParaRPr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/>
          <p:nvPr/>
        </p:nvSpPr>
        <p:spPr>
          <a:xfrm>
            <a:off x="377825" y="1993525"/>
            <a:ext cx="2488500" cy="6072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title"/>
          </p:nvPr>
        </p:nvSpPr>
        <p:spPr>
          <a:xfrm>
            <a:off x="250475" y="709813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Conveni de col·laboració</a:t>
            </a:r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body" idx="1"/>
          </p:nvPr>
        </p:nvSpPr>
        <p:spPr>
          <a:xfrm>
            <a:off x="377825" y="2048750"/>
            <a:ext cx="8520600" cy="277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b="1"/>
              <a:t>Projecte d’inversió:</a:t>
            </a:r>
            <a:endParaRPr sz="12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6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ca" b="1"/>
              <a:t>Inclusió de la figura professional de l’</a:t>
            </a:r>
            <a:r>
              <a:rPr lang="ca" b="1">
                <a:highlight>
                  <a:schemeClr val="accent6"/>
                </a:highlight>
              </a:rPr>
              <a:t>educador/a social</a:t>
            </a:r>
            <a:r>
              <a:rPr lang="ca" b="1"/>
              <a:t> als centres educatius de secundària</a:t>
            </a:r>
            <a:endParaRPr b="1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ca" b="1"/>
              <a:t>3 cursos escolars: 2017-18, 2018-19 i 2019-20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a" b="1"/>
              <a:t>Experiència prèvia del personal Tècnic d’Intervenció Socioeducativa - TISE (2009-11)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pic>
        <p:nvPicPr>
          <p:cNvPr id="132" name="Google Shape;13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2397" y="575772"/>
            <a:ext cx="3429250" cy="133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Funcionament del personal TISOC</a:t>
            </a:r>
            <a:endParaRPr/>
          </a:p>
        </p:txBody>
      </p:sp>
      <p:sp>
        <p:nvSpPr>
          <p:cNvPr id="138" name="Google Shape;138;p28"/>
          <p:cNvSpPr txBox="1">
            <a:spLocks noGrp="1"/>
          </p:cNvSpPr>
          <p:nvPr>
            <p:ph type="body" idx="1"/>
          </p:nvPr>
        </p:nvSpPr>
        <p:spPr>
          <a:xfrm>
            <a:off x="511775" y="1209750"/>
            <a:ext cx="77745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ca" b="1"/>
              <a:t>Personal no docent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ca" b="1"/>
              <a:t>No tenen funcions docents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ca" b="1"/>
              <a:t>Condicions laborals diferents: vacances no escolars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ca" b="1"/>
              <a:t>Flexibilitat horària</a:t>
            </a:r>
            <a:r>
              <a:rPr lang="ca"/>
              <a:t>: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◆"/>
            </a:pPr>
            <a:r>
              <a:rPr lang="ca" sz="1600"/>
              <a:t>Horari fix: de 9.00 a 14.00 h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◆"/>
            </a:pPr>
            <a:r>
              <a:rPr lang="ca" sz="1600"/>
              <a:t>2 hores flexibles per dia a desenvolupar abans o després segons les necessitats de l’alumnat del centre durant la setmana (35 hores)</a:t>
            </a:r>
            <a:endParaRPr sz="16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ca"/>
              <a:t>Ubicació i pertinença: 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◆"/>
            </a:pPr>
            <a:r>
              <a:rPr lang="ca" sz="1800" b="1"/>
              <a:t>Departament d’Orientació</a:t>
            </a:r>
            <a:endParaRPr sz="1800" b="1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/>
          </a:p>
        </p:txBody>
      </p:sp>
      <p:pic>
        <p:nvPicPr>
          <p:cNvPr id="139" name="Google Shape;13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650" y="2420425"/>
            <a:ext cx="453700" cy="45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1200" y="3618775"/>
            <a:ext cx="2857500" cy="116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/>
          <p:nvPr/>
        </p:nvSpPr>
        <p:spPr>
          <a:xfrm>
            <a:off x="3542600" y="844100"/>
            <a:ext cx="1434300" cy="5001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9"/>
          <p:cNvSpPr/>
          <p:nvPr/>
        </p:nvSpPr>
        <p:spPr>
          <a:xfrm>
            <a:off x="4017825" y="3667125"/>
            <a:ext cx="2166900" cy="1269600"/>
          </a:xfrm>
          <a:prstGeom prst="upArrowCallout">
            <a:avLst>
              <a:gd name="adj1" fmla="val 0"/>
              <a:gd name="adj2" fmla="val 13658"/>
              <a:gd name="adj3" fmla="val 25000"/>
              <a:gd name="adj4" fmla="val 6530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9"/>
          <p:cNvSpPr/>
          <p:nvPr/>
        </p:nvSpPr>
        <p:spPr>
          <a:xfrm rot="10800000" flipH="1">
            <a:off x="1600750" y="3165775"/>
            <a:ext cx="1605300" cy="5847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title"/>
          </p:nvPr>
        </p:nvSpPr>
        <p:spPr>
          <a:xfrm>
            <a:off x="465575" y="115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Objectius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9"/>
          <p:cNvSpPr/>
          <p:nvPr/>
        </p:nvSpPr>
        <p:spPr>
          <a:xfrm>
            <a:off x="3607175" y="2388850"/>
            <a:ext cx="2237400" cy="583200"/>
          </a:xfrm>
          <a:prstGeom prst="leftArrow">
            <a:avLst>
              <a:gd name="adj1" fmla="val 34203"/>
              <a:gd name="adj2" fmla="val 4876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body" idx="1"/>
          </p:nvPr>
        </p:nvSpPr>
        <p:spPr>
          <a:xfrm>
            <a:off x="940500" y="2417588"/>
            <a:ext cx="7798800" cy="14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b="1"/>
              <a:t>Dificultats socials</a:t>
            </a:r>
            <a:r>
              <a:rPr lang="ca"/>
              <a:t>	</a:t>
            </a:r>
            <a:r>
              <a:rPr lang="ca" sz="1200"/>
              <a:t>	</a:t>
            </a:r>
            <a:r>
              <a:rPr lang="ca" sz="1200" b="1">
                <a:solidFill>
                  <a:schemeClr val="accent1"/>
                </a:solidFill>
              </a:rPr>
              <a:t>Prevenir, reduir, eliminar</a:t>
            </a:r>
            <a:r>
              <a:rPr lang="ca" sz="1200"/>
              <a:t>					</a:t>
            </a:r>
            <a:endParaRPr sz="12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ca" sz="1200"/>
              <a:t>  	 </a:t>
            </a:r>
            <a:r>
              <a:rPr lang="ca" sz="1100" b="1"/>
              <a:t>interfereixen</a:t>
            </a:r>
            <a:r>
              <a:rPr lang="ca" sz="1200"/>
              <a:t>		</a:t>
            </a:r>
            <a:r>
              <a:rPr lang="ca" sz="1600" b="1"/>
              <a:t>Procés d’ensenyament-aprenentatge</a:t>
            </a:r>
            <a:endParaRPr sz="1600"/>
          </a:p>
        </p:txBody>
      </p:sp>
      <p:sp>
        <p:nvSpPr>
          <p:cNvPr id="151" name="Google Shape;151;p29"/>
          <p:cNvSpPr/>
          <p:nvPr/>
        </p:nvSpPr>
        <p:spPr>
          <a:xfrm rot="5400000">
            <a:off x="1490200" y="2391125"/>
            <a:ext cx="1798500" cy="3040800"/>
          </a:xfrm>
          <a:prstGeom prst="leftUpArrow">
            <a:avLst/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100">
                <a:solidFill>
                  <a:schemeClr val="dk2"/>
                </a:solidFill>
              </a:rPr>
              <a:t>es manifesten en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52" name="Google Shape;15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5363" y="2922137"/>
            <a:ext cx="676062" cy="51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8425" y="2388850"/>
            <a:ext cx="1293100" cy="884952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9"/>
          <p:cNvSpPr txBox="1"/>
          <p:nvPr/>
        </p:nvSpPr>
        <p:spPr>
          <a:xfrm>
            <a:off x="656150" y="844100"/>
            <a:ext cx="7016700" cy="5001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8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Comunitat educativa		</a:t>
            </a:r>
            <a:r>
              <a:rPr lang="ca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enllaç</a:t>
            </a:r>
            <a:r>
              <a:rPr lang="ca" sz="18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		Entorn comunitari</a:t>
            </a:r>
            <a:endParaRPr sz="18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800" y="1223001"/>
            <a:ext cx="3040800" cy="969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21625" y="1211863"/>
            <a:ext cx="1989900" cy="912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9"/>
          <p:cNvSpPr txBox="1"/>
          <p:nvPr/>
        </p:nvSpPr>
        <p:spPr>
          <a:xfrm>
            <a:off x="3857625" y="4189125"/>
            <a:ext cx="2487300" cy="9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Open Sans"/>
              <a:buChar char="●"/>
            </a:pPr>
            <a:r>
              <a:rPr lang="ca" sz="9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Problemes de convivència</a:t>
            </a:r>
            <a:endParaRPr sz="9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Open Sans"/>
              <a:buChar char="●"/>
            </a:pPr>
            <a:r>
              <a:rPr lang="ca" sz="9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Absentisme escolar</a:t>
            </a:r>
            <a:endParaRPr sz="9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Open Sans"/>
              <a:buChar char="●"/>
            </a:pPr>
            <a:r>
              <a:rPr lang="ca" sz="9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Fracàs escolar</a:t>
            </a:r>
            <a:endParaRPr sz="9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Open Sans"/>
              <a:buChar char="●"/>
            </a:pPr>
            <a:r>
              <a:rPr lang="ca" sz="900" b="1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Abandonament prematur</a:t>
            </a:r>
            <a:endParaRPr sz="900" b="1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9"/>
          <p:cNvSpPr/>
          <p:nvPr/>
        </p:nvSpPr>
        <p:spPr>
          <a:xfrm>
            <a:off x="964400" y="2416975"/>
            <a:ext cx="2166900" cy="500100"/>
          </a:xfrm>
          <a:prstGeom prst="flowChartAlternateProcess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/>
        </p:nvSpPr>
        <p:spPr>
          <a:xfrm>
            <a:off x="286500" y="148576"/>
            <a:ext cx="8571000" cy="7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3600" b="1">
                <a:solidFill>
                  <a:srgbClr val="EF6C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Funcions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56700" y="827750"/>
            <a:ext cx="4322700" cy="39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Treball grupal: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Habilitats socials i de relació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Educació emocional</a:t>
            </a: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Cohesió de grup</a:t>
            </a: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Hàbits d’organització i estudi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Sortides a serveis d’orientació fomativo-laboral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Activitats extraescolars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Dinàmiques a l’hora de tutoria</a:t>
            </a: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Treball individual: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Atenció individualitzada: escolta i acompanyament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Contractes conductuals, carnet per punts…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Acompanyaments dins aula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Derivació i acompanyament a serveis externs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Gestió d’ajudes (Fons d’Emergència Social)</a:t>
            </a: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4379400" y="827750"/>
            <a:ext cx="4662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Treball familiar: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Reunions de seguiment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Comunicació fluïda amb la família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Acompanyament familiar 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Informació, assessorament i orientació a recursos </a:t>
            </a:r>
            <a:endParaRPr sz="120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adequats a les necessitats familiars</a:t>
            </a: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Visites a domicili</a:t>
            </a: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Treball amb el professorat: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Recepció de les seves demandes d’intervenció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Entrevistes conjuntes amb l’alumnat, famílies i altres recursos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Participació en els espais de coordinació 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(reunions de tutors, equips docents…)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Treball conjunt i coordinat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Treball per a la millora de la cohesió i el clima de feina del personal del centre</a:t>
            </a: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Assessorament i participació en tutories o classes amb activitats per treballar la gestió del grup i temàtiques d’interès</a:t>
            </a: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pic>
        <p:nvPicPr>
          <p:cNvPr id="166" name="Google Shape;166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503" y="4336950"/>
            <a:ext cx="648300" cy="64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52526" y="1323027"/>
            <a:ext cx="797449" cy="55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0"/>
          <p:cNvPicPr preferRelativeResize="0"/>
          <p:nvPr/>
        </p:nvPicPr>
        <p:blipFill rotWithShape="1">
          <a:blip r:embed="rId5">
            <a:alphaModFix/>
          </a:blip>
          <a:srcRect t="8651" b="11169"/>
          <a:stretch/>
        </p:blipFill>
        <p:spPr>
          <a:xfrm>
            <a:off x="7890867" y="1034017"/>
            <a:ext cx="797450" cy="639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68850" y="121325"/>
            <a:ext cx="8684700" cy="9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3600" b="1">
                <a:solidFill>
                  <a:srgbClr val="EF6C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Funcions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155650" y="1063025"/>
            <a:ext cx="3834600" cy="3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Participació en espais de coordinació de barri/poble:</a:t>
            </a: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Plataformes</a:t>
            </a: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Taules d’entitats</a:t>
            </a: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Comissions educatives…</a:t>
            </a:r>
            <a:endParaRPr sz="1200" b="1" i="0" u="none" strike="noStrike" cap="none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Coordinació amb els recursos externs: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Disseny i realització d’intervencions conjuntes amb diferents recursos: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lvl="1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○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Serveis socials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lvl="1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○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Policia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lvl="1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○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Salut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lvl="1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○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Organitzacions del barri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lvl="1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○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Altres centres educatius</a:t>
            </a: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4400750" y="1027350"/>
            <a:ext cx="45528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Visibilització de la tasca i activitats dels serveis i entitats de la barriada:</a:t>
            </a: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Difusió de les activitats que ofereixen els serveis externs i entitats en el centre</a:t>
            </a:r>
            <a:endParaRPr sz="120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Informació i acompanyament a alumnes i famílies a activitats de recursos externs</a:t>
            </a:r>
            <a:endParaRPr sz="1200" b="1" i="0" u="none" strike="noStrike" cap="none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Foment de la relació dels centres amb els recursos externs:</a:t>
            </a: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lvl="0" indent="-30445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Potenciació del coneixement i la coordinació amb els recursos i activitats que aquests ofereixen entre el professorat i altres professionals del centre</a:t>
            </a:r>
            <a:endParaRPr sz="1200" b="1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42949" y="1797051"/>
            <a:ext cx="1070350" cy="74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20250" y="4411800"/>
            <a:ext cx="2103500" cy="63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98200" y="1916674"/>
            <a:ext cx="876925" cy="50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/>
        </p:nvSpPr>
        <p:spPr>
          <a:xfrm>
            <a:off x="286500" y="148576"/>
            <a:ext cx="8571000" cy="7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3600" b="1">
                <a:solidFill>
                  <a:srgbClr val="EF6C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Funcions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2"/>
          <p:cNvSpPr txBox="1"/>
          <p:nvPr/>
        </p:nvSpPr>
        <p:spPr>
          <a:xfrm>
            <a:off x="312000" y="919800"/>
            <a:ext cx="8520000" cy="40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Comissions de seguiment i coordinacions amb els professionals de Serveis Socials de l’alumnat:</a:t>
            </a: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Traspàs d’informació</a:t>
            </a: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Disseny d’estratègies d’intervenció conjuntes</a:t>
            </a: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ts val="1200"/>
              <a:buFont typeface="Noto Sans"/>
              <a:buChar char="●"/>
            </a:pP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Valoració de nous casos (notificaci</a:t>
            </a:r>
            <a:r>
              <a:rPr lang="ca" sz="1200" b="1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ons</a:t>
            </a: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 de risc)</a:t>
            </a: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 cap="none" dirty="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I amb altres serveis i entitats que intervenen amb alumn</a:t>
            </a:r>
            <a:r>
              <a:rPr lang="ca" sz="1200" b="1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at</a:t>
            </a:r>
            <a:r>
              <a:rPr lang="ca" sz="1200" b="1" i="0" u="none" strike="noStrike" cap="none" dirty="0">
                <a:solidFill>
                  <a:srgbClr val="695D46"/>
                </a:solidFill>
                <a:latin typeface="Noto Sans"/>
                <a:ea typeface="Noto Sans"/>
                <a:cs typeface="Noto Sans"/>
                <a:sym typeface="Noto Sans"/>
              </a:rPr>
              <a:t> del centre:</a:t>
            </a:r>
            <a:endParaRPr sz="1200" b="1" i="0" u="none" strike="noStrike" cap="none" dirty="0">
              <a:solidFill>
                <a:srgbClr val="695D46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i="0" u="none" strike="noStrike" cap="none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Servei de Protecció de Menors</a:t>
            </a:r>
            <a:endParaRPr sz="1200" i="0" u="none" strike="noStrike" cap="none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i="0" u="none" strike="noStrike" cap="none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Fiscalia de Menors</a:t>
            </a:r>
            <a:endParaRPr sz="1200" i="0" u="none" strike="noStrike" cap="none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i="0" u="none" strike="noStrike" cap="none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Direcció General de Menors i Famílies</a:t>
            </a:r>
            <a:endParaRPr sz="1200" i="0" u="none" strike="noStrike" cap="none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Policia</a:t>
            </a:r>
            <a:endParaRPr sz="1200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914400" marR="0" lvl="0" indent="-304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Entitats esportives i d’oci i temps lliure</a:t>
            </a:r>
            <a:r>
              <a:rPr lang="ca" sz="1200" dirty="0" smtClean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...</a:t>
            </a:r>
            <a:endParaRPr sz="1200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a" sz="1200" b="1" dirty="0" smtClean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1200" b="1" dirty="0" smtClean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Participació </a:t>
            </a:r>
            <a:r>
              <a:rPr lang="ca" sz="1200" b="1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en el pas de l’alumnat de Primària a Secundària:</a:t>
            </a: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Reunions de traspàs d’informació (amb tutors, equips directius, EOEP…)</a:t>
            </a: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Col·laboració en la formació de grups, en l’organització de mesures d’atenció de l’alumnat...</a:t>
            </a: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oto Sans"/>
              <a:buChar char="●"/>
            </a:pPr>
            <a:r>
              <a:rPr lang="ca" sz="1200" b="1" dirty="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Dinamització d’activitats d’acollida de l’alumnat de Primària</a:t>
            </a:r>
            <a:endParaRPr sz="1200" b="1" dirty="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87740" y="1362625"/>
            <a:ext cx="1608786" cy="120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3625" y="3516700"/>
            <a:ext cx="1382749" cy="7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>
            <a:spLocks noGrp="1"/>
          </p:cNvSpPr>
          <p:nvPr>
            <p:ph type="title"/>
          </p:nvPr>
        </p:nvSpPr>
        <p:spPr>
          <a:xfrm>
            <a:off x="265500" y="38482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3600"/>
              <a:t>Projecte d’intervenció al centre</a:t>
            </a:r>
            <a:endParaRPr sz="3600"/>
          </a:p>
        </p:txBody>
      </p:sp>
      <p:sp>
        <p:nvSpPr>
          <p:cNvPr id="192" name="Google Shape;192;p33"/>
          <p:cNvSpPr txBox="1">
            <a:spLocks noGrp="1"/>
          </p:cNvSpPr>
          <p:nvPr>
            <p:ph type="body" idx="2"/>
          </p:nvPr>
        </p:nvSpPr>
        <p:spPr>
          <a:xfrm>
            <a:off x="4939500" y="573075"/>
            <a:ext cx="4010400" cy="3846300"/>
          </a:xfrm>
          <a:prstGeom prst="rect">
            <a:avLst/>
          </a:prstGeom>
        </p:spPr>
        <p:txBody>
          <a:bodyPr spcFirstLastPara="1" wrap="square" lIns="91425" tIns="162000" rIns="91425" bIns="91425" anchor="ctr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ca" sz="2000" b="1"/>
              <a:t>Assetjament</a:t>
            </a:r>
            <a:r>
              <a:rPr lang="ca" sz="2000"/>
              <a:t> escolar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ca" sz="2000"/>
              <a:t>Prevenció de l’</a:t>
            </a:r>
            <a:r>
              <a:rPr lang="ca" sz="2000" b="1"/>
              <a:t>absentisme</a:t>
            </a:r>
            <a:r>
              <a:rPr lang="ca" sz="2000"/>
              <a:t> escolar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ca" sz="2000"/>
              <a:t>Atenció a </a:t>
            </a:r>
            <a:r>
              <a:rPr lang="ca" sz="2000" b="1"/>
              <a:t>alumnes amb indicadors de risc social</a:t>
            </a:r>
            <a:endParaRPr sz="2000"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ca" sz="2000"/>
              <a:t>Col·laboració en el desenvolupament del </a:t>
            </a:r>
            <a:r>
              <a:rPr lang="ca" sz="2000" b="1"/>
              <a:t>Pla d’acció tutorial</a:t>
            </a:r>
            <a:endParaRPr sz="2000"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ca" sz="2000"/>
              <a:t>Dinamització del </a:t>
            </a:r>
            <a:r>
              <a:rPr lang="ca" sz="2000" b="1"/>
              <a:t>treball comunitari </a:t>
            </a:r>
            <a:r>
              <a:rPr lang="ca" sz="2000"/>
              <a:t>i sociocultural</a:t>
            </a:r>
            <a:r>
              <a:rPr lang="ca" sz="2000" b="1"/>
              <a:t> </a:t>
            </a:r>
            <a:r>
              <a:rPr lang="ca" sz="2000"/>
              <a:t>en el marc escolar</a:t>
            </a:r>
            <a:endParaRPr sz="2000"/>
          </a:p>
        </p:txBody>
      </p:sp>
      <p:sp>
        <p:nvSpPr>
          <p:cNvPr id="193" name="Google Shape;193;p33"/>
          <p:cNvSpPr txBox="1">
            <a:spLocks noGrp="1"/>
          </p:cNvSpPr>
          <p:nvPr>
            <p:ph type="subTitle" idx="1"/>
          </p:nvPr>
        </p:nvSpPr>
        <p:spPr>
          <a:xfrm>
            <a:off x="265500" y="2060625"/>
            <a:ext cx="4045200" cy="236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2400" b="1"/>
              <a:t>Mínim de 2 programes d’actuació:</a:t>
            </a:r>
            <a:endParaRPr sz="24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400" b="1">
                <a:solidFill>
                  <a:schemeClr val="accent2"/>
                </a:solidFill>
              </a:rPr>
              <a:t>(Pactats amb l’equip directiu i l’equip d’orientació)</a:t>
            </a:r>
            <a:endParaRPr sz="1400" b="1">
              <a:solidFill>
                <a:schemeClr val="accent2"/>
              </a:solidFill>
            </a:endParaRPr>
          </a:p>
        </p:txBody>
      </p:sp>
      <p:pic>
        <p:nvPicPr>
          <p:cNvPr id="194" name="Google Shape;19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052" y="3286100"/>
            <a:ext cx="1824101" cy="173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34"/>
          <p:cNvGrpSpPr/>
          <p:nvPr/>
        </p:nvGrpSpPr>
        <p:grpSpPr>
          <a:xfrm rot="572261">
            <a:off x="155317" y="463941"/>
            <a:ext cx="3116960" cy="2586215"/>
            <a:chOff x="1293736" y="1258050"/>
            <a:chExt cx="3116887" cy="2586155"/>
          </a:xfrm>
        </p:grpSpPr>
        <p:sp>
          <p:nvSpPr>
            <p:cNvPr id="200" name="Google Shape;200;p34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4"/>
            <p:cNvSpPr/>
            <p:nvPr/>
          </p:nvSpPr>
          <p:spPr>
            <a:xfrm rot="-2896952">
              <a:off x="1510771" y="3205399"/>
              <a:ext cx="374178" cy="37417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2" name="Google Shape;202;p34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Detecció d’una necessitat</a:t>
              </a:r>
              <a:endParaRPr sz="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3" name="Google Shape;203;p34"/>
            <p:cNvSpPr txBox="1"/>
            <p:nvPr/>
          </p:nvSpPr>
          <p:spPr>
            <a:xfrm rot="-2700000">
              <a:off x="1936302" y="2379207"/>
              <a:ext cx="2641044" cy="6223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Font typeface="Roboto"/>
                <a:buChar char="➔"/>
              </a:pPr>
              <a:r>
                <a:rPr lang="ca" sz="12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Qui?</a:t>
              </a:r>
              <a:r>
                <a:rPr lang="ca" sz="1200" b="1"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000" b="1">
                  <a:latin typeface="Roboto"/>
                  <a:ea typeface="Roboto"/>
                  <a:cs typeface="Roboto"/>
                  <a:sym typeface="Roboto"/>
                </a:rPr>
                <a:t>Qualsevol persona del centre</a:t>
              </a:r>
              <a:endParaRPr sz="1000" b="1"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000">
                  <a:latin typeface="Roboto"/>
                  <a:ea typeface="Roboto"/>
                  <a:cs typeface="Roboto"/>
                  <a:sym typeface="Roboto"/>
                </a:rPr>
                <a:t>Especialment tutors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4" name="Google Shape;204;p34"/>
          <p:cNvGrpSpPr/>
          <p:nvPr/>
        </p:nvGrpSpPr>
        <p:grpSpPr>
          <a:xfrm rot="579211">
            <a:off x="1593934" y="1049897"/>
            <a:ext cx="2832971" cy="2547155"/>
            <a:chOff x="3203958" y="1258050"/>
            <a:chExt cx="2832798" cy="2547000"/>
          </a:xfrm>
        </p:grpSpPr>
        <p:sp>
          <p:nvSpPr>
            <p:cNvPr id="205" name="Google Shape;205;p34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4"/>
            <p:cNvSpPr/>
            <p:nvPr/>
          </p:nvSpPr>
          <p:spPr>
            <a:xfrm rot="-2832605">
              <a:off x="3420968" y="3205502"/>
              <a:ext cx="374055" cy="37405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7" name="Google Shape;207;p34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Derivació al/la TISOC</a:t>
              </a:r>
              <a:endParaRPr sz="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8" name="Google Shape;208;p34"/>
            <p:cNvSpPr txBox="1"/>
            <p:nvPr/>
          </p:nvSpPr>
          <p:spPr>
            <a:xfrm rot="-2700000">
              <a:off x="3847885" y="2497445"/>
              <a:ext cx="2354241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200"/>
                <a:buFont typeface="Roboto"/>
                <a:buChar char="➔"/>
              </a:pPr>
              <a:r>
                <a:rPr lang="ca" sz="1200" b="1">
                  <a:solidFill>
                    <a:schemeClr val="accent2"/>
                  </a:solidFill>
                  <a:latin typeface="Roboto"/>
                  <a:ea typeface="Roboto"/>
                  <a:cs typeface="Roboto"/>
                  <a:sym typeface="Roboto"/>
                </a:rPr>
                <a:t>Com? </a:t>
              </a:r>
              <a:endParaRPr sz="1200" b="1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latin typeface="Roboto"/>
                  <a:ea typeface="Roboto"/>
                  <a:cs typeface="Roboto"/>
                  <a:sym typeface="Roboto"/>
                </a:rPr>
                <a:t>Demanda d’intervenció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9" name="Google Shape;209;p34"/>
          <p:cNvGrpSpPr/>
          <p:nvPr/>
        </p:nvGrpSpPr>
        <p:grpSpPr>
          <a:xfrm rot="559091">
            <a:off x="3118249" y="1475607"/>
            <a:ext cx="2822598" cy="2546731"/>
            <a:chOff x="5123977" y="1258050"/>
            <a:chExt cx="2822896" cy="2547000"/>
          </a:xfrm>
        </p:grpSpPr>
        <p:sp>
          <p:nvSpPr>
            <p:cNvPr id="210" name="Google Shape;210;p34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4"/>
            <p:cNvSpPr/>
            <p:nvPr/>
          </p:nvSpPr>
          <p:spPr>
            <a:xfrm rot="-2820915">
              <a:off x="5340959" y="3205291"/>
              <a:ext cx="374008" cy="3740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  <a:endParaRPr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2" name="Google Shape;212;p34"/>
            <p:cNvSpPr txBox="1"/>
            <p:nvPr/>
          </p:nvSpPr>
          <p:spPr>
            <a:xfrm rot="-2700000">
              <a:off x="5318315" y="2224553"/>
              <a:ext cx="2380121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Valoració de la demanda i disseny de la intervenció</a:t>
              </a:r>
              <a:endParaRPr sz="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3" name="Google Shape;213;p34"/>
            <p:cNvSpPr txBox="1"/>
            <p:nvPr/>
          </p:nvSpPr>
          <p:spPr>
            <a:xfrm rot="-2700000">
              <a:off x="5769952" y="2502392"/>
              <a:ext cx="2340241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285750" algn="l" rtl="0">
                <a:spcBef>
                  <a:spcPts val="0"/>
                </a:spcBef>
                <a:spcAft>
                  <a:spcPts val="0"/>
                </a:spcAft>
                <a:buSzPts val="900"/>
                <a:buFont typeface="Roboto"/>
                <a:buChar char="➔"/>
              </a:pPr>
              <a:r>
                <a:rPr lang="ca" sz="900" b="1">
                  <a:latin typeface="Roboto"/>
                  <a:ea typeface="Roboto"/>
                  <a:cs typeface="Roboto"/>
                  <a:sym typeface="Roboto"/>
                </a:rPr>
                <a:t>En coordinació amb tots els agents implicats (tutors, famílies, recursos externs…)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4" name="Google Shape;214;p34"/>
          <p:cNvGrpSpPr/>
          <p:nvPr/>
        </p:nvGrpSpPr>
        <p:grpSpPr>
          <a:xfrm rot="540556">
            <a:off x="4760454" y="1892600"/>
            <a:ext cx="2852990" cy="2631565"/>
            <a:chOff x="1293736" y="1258050"/>
            <a:chExt cx="2852883" cy="2631466"/>
          </a:xfrm>
        </p:grpSpPr>
        <p:sp>
          <p:nvSpPr>
            <p:cNvPr id="215" name="Google Shape;215;p34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4"/>
            <p:cNvSpPr/>
            <p:nvPr/>
          </p:nvSpPr>
          <p:spPr>
            <a:xfrm rot="-2647356">
              <a:off x="1510733" y="3205310"/>
              <a:ext cx="374033" cy="3740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7" name="Google Shape;217;p34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Intervenció</a:t>
              </a:r>
              <a:endParaRPr sz="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8" name="Google Shape;218;p34"/>
            <p:cNvSpPr txBox="1"/>
            <p:nvPr/>
          </p:nvSpPr>
          <p:spPr>
            <a:xfrm rot="-2700000">
              <a:off x="2023005" y="2524486"/>
              <a:ext cx="2203628" cy="68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292100" algn="l" rtl="0">
                <a:spcBef>
                  <a:spcPts val="0"/>
                </a:spcBef>
                <a:spcAft>
                  <a:spcPts val="0"/>
                </a:spcAft>
                <a:buSzPts val="1000"/>
                <a:buFont typeface="Roboto"/>
                <a:buChar char="❏"/>
              </a:pPr>
              <a:r>
                <a:rPr lang="ca" sz="1000" b="1">
                  <a:latin typeface="Roboto"/>
                  <a:ea typeface="Roboto"/>
                  <a:cs typeface="Roboto"/>
                  <a:sym typeface="Roboto"/>
                </a:rPr>
                <a:t>Individual</a:t>
              </a:r>
              <a:endParaRPr sz="1000" b="1"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2100" algn="l" rtl="0">
                <a:spcBef>
                  <a:spcPts val="0"/>
                </a:spcBef>
                <a:spcAft>
                  <a:spcPts val="0"/>
                </a:spcAft>
                <a:buSzPts val="1000"/>
                <a:buFont typeface="Roboto"/>
                <a:buChar char="❏"/>
              </a:pPr>
              <a:r>
                <a:rPr lang="ca" sz="1000" b="1">
                  <a:latin typeface="Roboto"/>
                  <a:ea typeface="Roboto"/>
                  <a:cs typeface="Roboto"/>
                  <a:sym typeface="Roboto"/>
                </a:rPr>
                <a:t>Familiar</a:t>
              </a:r>
              <a:endParaRPr sz="1000" b="1"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2100" algn="l" rtl="0">
                <a:spcBef>
                  <a:spcPts val="0"/>
                </a:spcBef>
                <a:spcAft>
                  <a:spcPts val="0"/>
                </a:spcAft>
                <a:buSzPts val="1000"/>
                <a:buFont typeface="Roboto"/>
                <a:buChar char="❏"/>
              </a:pPr>
              <a:r>
                <a:rPr lang="ca" sz="1000" b="1">
                  <a:latin typeface="Roboto"/>
                  <a:ea typeface="Roboto"/>
                  <a:cs typeface="Roboto"/>
                  <a:sym typeface="Roboto"/>
                </a:rPr>
                <a:t>Grupal</a:t>
              </a:r>
              <a:endParaRPr sz="1000" b="1">
                <a:latin typeface="Roboto"/>
                <a:ea typeface="Roboto"/>
                <a:cs typeface="Roboto"/>
                <a:sym typeface="Roboto"/>
              </a:endParaRPr>
            </a:p>
            <a:p>
              <a:pPr marL="457200" lvl="0" indent="-292100" algn="l" rtl="0">
                <a:spcBef>
                  <a:spcPts val="0"/>
                </a:spcBef>
                <a:spcAft>
                  <a:spcPts val="0"/>
                </a:spcAft>
                <a:buSzPts val="1000"/>
                <a:buFont typeface="Roboto"/>
                <a:buChar char="❏"/>
              </a:pPr>
              <a:r>
                <a:rPr lang="ca" sz="1000" b="1">
                  <a:latin typeface="Roboto"/>
                  <a:ea typeface="Roboto"/>
                  <a:cs typeface="Roboto"/>
                  <a:sym typeface="Roboto"/>
                </a:rPr>
                <a:t>Comunitària</a:t>
              </a:r>
              <a:endParaRPr sz="10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9" name="Google Shape;219;p34"/>
          <p:cNvGrpSpPr/>
          <p:nvPr/>
        </p:nvGrpSpPr>
        <p:grpSpPr>
          <a:xfrm rot="540556">
            <a:off x="6375954" y="2561475"/>
            <a:ext cx="2852990" cy="2631565"/>
            <a:chOff x="1293736" y="1258050"/>
            <a:chExt cx="2852883" cy="2631466"/>
          </a:xfrm>
        </p:grpSpPr>
        <p:sp>
          <p:nvSpPr>
            <p:cNvPr id="220" name="Google Shape;220;p34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4"/>
            <p:cNvSpPr/>
            <p:nvPr/>
          </p:nvSpPr>
          <p:spPr>
            <a:xfrm rot="-2647356">
              <a:off x="1510733" y="3205310"/>
              <a:ext cx="374033" cy="3740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b="1">
                  <a:solidFill>
                    <a:schemeClr val="accent1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 b="1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2" name="Google Shape;222;p34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" sz="12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Seguiment i avaluació</a:t>
              </a:r>
              <a:endParaRPr sz="8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3" name="Google Shape;223;p34"/>
            <p:cNvSpPr txBox="1"/>
            <p:nvPr/>
          </p:nvSpPr>
          <p:spPr>
            <a:xfrm rot="-2700000">
              <a:off x="2023005" y="2524486"/>
              <a:ext cx="2203628" cy="68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endParaRPr sz="10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24" name="Google Shape;224;p34"/>
          <p:cNvSpPr txBox="1"/>
          <p:nvPr/>
        </p:nvSpPr>
        <p:spPr>
          <a:xfrm>
            <a:off x="534000" y="223575"/>
            <a:ext cx="8076000" cy="7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" sz="4000" b="1">
                <a:solidFill>
                  <a:srgbClr val="EF6C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Procediment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235672">
            <a:off x="409650" y="2727325"/>
            <a:ext cx="819325" cy="6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996877">
            <a:off x="2040157" y="3269235"/>
            <a:ext cx="877481" cy="584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2090909">
            <a:off x="6799140" y="2713780"/>
            <a:ext cx="1337795" cy="704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1984101">
            <a:off x="5714194" y="1822148"/>
            <a:ext cx="1322068" cy="610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2140539">
            <a:off x="7688609" y="4014705"/>
            <a:ext cx="963533" cy="7218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731</Words>
  <Application>Microsoft Office PowerPoint</Application>
  <PresentationFormat>Presentación en pantalla (16:9)</PresentationFormat>
  <Paragraphs>167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Arial</vt:lpstr>
      <vt:lpstr>PT Sans Narrow</vt:lpstr>
      <vt:lpstr>Open Sans</vt:lpstr>
      <vt:lpstr>Calibri</vt:lpstr>
      <vt:lpstr>Noto Sans</vt:lpstr>
      <vt:lpstr>Roboto</vt:lpstr>
      <vt:lpstr>Cambria</vt:lpstr>
      <vt:lpstr>Tropic</vt:lpstr>
      <vt:lpstr>Office Theme</vt:lpstr>
      <vt:lpstr>Programa TISOC </vt:lpstr>
      <vt:lpstr>Conveni de col·laboració</vt:lpstr>
      <vt:lpstr>Funcionament del personal TISOC</vt:lpstr>
      <vt:lpstr>Objectius </vt:lpstr>
      <vt:lpstr>Diapositiva 5</vt:lpstr>
      <vt:lpstr>Diapositiva 6</vt:lpstr>
      <vt:lpstr>Diapositiva 7</vt:lpstr>
      <vt:lpstr>Projecte d’intervenció al centre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TISOC </dc:title>
  <dc:creator>Margarida Llull Llull</dc:creator>
  <cp:lastModifiedBy>e41538158c</cp:lastModifiedBy>
  <cp:revision>2</cp:revision>
  <dcterms:modified xsi:type="dcterms:W3CDTF">2019-08-30T10:35:35Z</dcterms:modified>
</cp:coreProperties>
</file>