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6" r:id="rId2"/>
    <p:sldId id="257" r:id="rId3"/>
    <p:sldId id="362" r:id="rId4"/>
    <p:sldId id="363" r:id="rId5"/>
    <p:sldId id="364" r:id="rId6"/>
    <p:sldId id="365" r:id="rId7"/>
    <p:sldId id="366" r:id="rId8"/>
    <p:sldId id="367" r:id="rId9"/>
    <p:sldId id="368" r:id="rId10"/>
    <p:sldId id="369" r:id="rId11"/>
    <p:sldId id="370" r:id="rId12"/>
    <p:sldId id="371" r:id="rId13"/>
    <p:sldId id="372" r:id="rId14"/>
    <p:sldId id="373" r:id="rId15"/>
    <p:sldId id="374" r:id="rId16"/>
    <p:sldId id="375" r:id="rId17"/>
    <p:sldId id="376" r:id="rId18"/>
    <p:sldId id="377" r:id="rId19"/>
    <p:sldId id="378" r:id="rId20"/>
    <p:sldId id="379" r:id="rId21"/>
    <p:sldId id="380" r:id="rId22"/>
    <p:sldId id="381" r:id="rId23"/>
    <p:sldId id="382" r:id="rId24"/>
    <p:sldId id="383" r:id="rId25"/>
    <p:sldId id="384" r:id="rId26"/>
    <p:sldId id="386" r:id="rId27"/>
    <p:sldId id="387" r:id="rId28"/>
    <p:sldId id="388" r:id="rId29"/>
    <p:sldId id="287" r:id="rId30"/>
    <p:sldId id="389" r:id="rId31"/>
    <p:sldId id="391" r:id="rId32"/>
    <p:sldId id="392" r:id="rId33"/>
    <p:sldId id="393" r:id="rId34"/>
    <p:sldId id="394" r:id="rId35"/>
    <p:sldId id="395" r:id="rId36"/>
    <p:sldId id="396" r:id="rId37"/>
    <p:sldId id="397" r:id="rId38"/>
    <p:sldId id="398" r:id="rId39"/>
    <p:sldId id="399" r:id="rId40"/>
    <p:sldId id="400" r:id="rId41"/>
    <p:sldId id="401" r:id="rId42"/>
    <p:sldId id="402" r:id="rId43"/>
    <p:sldId id="403" r:id="rId44"/>
    <p:sldId id="404" r:id="rId45"/>
    <p:sldId id="405" r:id="rId46"/>
    <p:sldId id="307" r:id="rId47"/>
    <p:sldId id="406" r:id="rId48"/>
    <p:sldId id="407" r:id="rId49"/>
    <p:sldId id="409" r:id="rId50"/>
    <p:sldId id="408" r:id="rId51"/>
    <p:sldId id="410" r:id="rId52"/>
    <p:sldId id="313" r:id="rId53"/>
    <p:sldId id="412" r:id="rId54"/>
    <p:sldId id="411" r:id="rId55"/>
    <p:sldId id="413" r:id="rId56"/>
    <p:sldId id="414" r:id="rId57"/>
    <p:sldId id="415" r:id="rId58"/>
    <p:sldId id="416" r:id="rId59"/>
    <p:sldId id="417" r:id="rId60"/>
    <p:sldId id="418" r:id="rId61"/>
    <p:sldId id="419" r:id="rId62"/>
    <p:sldId id="420" r:id="rId63"/>
    <p:sldId id="421" r:id="rId64"/>
    <p:sldId id="422" r:id="rId65"/>
    <p:sldId id="423" r:id="rId66"/>
    <p:sldId id="334" r:id="rId67"/>
    <p:sldId id="424" r:id="rId68"/>
    <p:sldId id="337" r:id="rId69"/>
    <p:sldId id="425" r:id="rId70"/>
    <p:sldId id="341" r:id="rId71"/>
    <p:sldId id="426" r:id="rId72"/>
    <p:sldId id="428" r:id="rId73"/>
    <p:sldId id="427" r:id="rId74"/>
    <p:sldId id="429" r:id="rId75"/>
    <p:sldId id="430" r:id="rId76"/>
    <p:sldId id="431" r:id="rId77"/>
    <p:sldId id="432" r:id="rId78"/>
    <p:sldId id="354" r:id="rId79"/>
    <p:sldId id="433" r:id="rId80"/>
    <p:sldId id="434" r:id="rId81"/>
    <p:sldId id="435" r:id="rId82"/>
    <p:sldId id="358" r:id="rId83"/>
    <p:sldId id="359" r:id="rId84"/>
    <p:sldId id="436" r:id="rId8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0BF16-F22B-41A5-9AAF-BCB0B1283A6C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5B47F-5AD9-4BA7-8C7D-09C31ACF4CC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5B47F-5AD9-4BA7-8C7D-09C31ACF4CC3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75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98F3AF-95B0-40E6-979A-DCC3B8590635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s-ES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_tradnl" smtClean="0"/>
              <a:t>(Mencionar)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ES_tradnl" smtClean="0"/>
              <a:t>TRATAMIENTO ENDOLUMINAL : mejoría de tos/disnea/hemoptisis</a:t>
            </a:r>
          </a:p>
          <a:p>
            <a:pPr eaLnBrk="1" hangingPunct="1">
              <a:spcBef>
                <a:spcPct val="0"/>
              </a:spcBef>
            </a:pPr>
            <a:r>
              <a:rPr lang="es-ES_tradnl" smtClean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s-ES_tradnl" smtClean="0"/>
              <a:t>      LÁSER ENDOBRONQUIAL 90% mejoría sintomática inmediata</a:t>
            </a:r>
          </a:p>
          <a:p>
            <a:pPr eaLnBrk="1" hangingPunct="1">
              <a:spcBef>
                <a:spcPct val="0"/>
              </a:spcBef>
            </a:pPr>
            <a:r>
              <a:rPr lang="es-ES_tradnl" smtClean="0"/>
              <a:t>     ELECTROCAUTERIZACIÓN  : más barata y sencilla que la anterior. ES: quemadura, hemorragia</a:t>
            </a:r>
          </a:p>
          <a:p>
            <a:pPr eaLnBrk="1" hangingPunct="1">
              <a:spcBef>
                <a:spcPct val="0"/>
              </a:spcBef>
            </a:pPr>
            <a:r>
              <a:rPr lang="es-ES_tradnl" smtClean="0"/>
              <a:t>     CRIOTERAPIA: requiere de más tiempo que las técnicas anteriores. Sencilla de aplicar y con menos complicaciones</a:t>
            </a:r>
          </a:p>
          <a:p>
            <a:pPr eaLnBrk="1" hangingPunct="1">
              <a:spcBef>
                <a:spcPct val="0"/>
              </a:spcBef>
            </a:pPr>
            <a:endParaRPr lang="es-ES_tradnl" smtClean="0"/>
          </a:p>
          <a:p>
            <a:pPr eaLnBrk="1" hangingPunct="1">
              <a:spcBef>
                <a:spcPct val="0"/>
              </a:spcBef>
            </a:pPr>
            <a:r>
              <a:rPr lang="es-ES_tradnl" smtClean="0"/>
              <a:t>. DIURÉTICOS </a:t>
            </a:r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A41E21B-C0D8-4008-890F-18973635E960}" type="slidenum">
              <a:rPr lang="es-ES" sz="1200">
                <a:latin typeface="Calibri" pitchFamily="34" charset="0"/>
              </a:rPr>
              <a:pPr algn="r"/>
              <a:t>52</a:t>
            </a:fld>
            <a:endParaRPr lang="es-ES" sz="1200">
              <a:latin typeface="Calibri" pitchFamily="34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" b="1" smtClean="0"/>
              <a:t>ESCALAS MULTIDIMENSIONALES</a:t>
            </a:r>
          </a:p>
          <a:p>
            <a:pPr eaLnBrk="1" hangingPunct="1">
              <a:spcBef>
                <a:spcPct val="0"/>
              </a:spcBef>
            </a:pPr>
            <a:r>
              <a:rPr lang="es-ES" smtClean="0"/>
              <a:t>Aunque más complejas, proporcionan una información más extensa y también de mayor calidad sobre el síntoma, pues miden aspectos distintos y complementarios del mismo. Miden </a:t>
            </a:r>
            <a:r>
              <a:rPr lang="es-ES" b="1" smtClean="0"/>
              <a:t>tres componentes</a:t>
            </a:r>
            <a:r>
              <a:rPr lang="es-ES" smtClean="0"/>
              <a:t>: sensorial, afectivo y evaluativo y proporcionan un índice para cada uno de las tres dimensiones. Nos proveen de una puntuación global y, también, de un índice de intensidad.</a:t>
            </a:r>
          </a:p>
          <a:p>
            <a:pPr eaLnBrk="1" hangingPunct="1">
              <a:spcBef>
                <a:spcPct val="0"/>
              </a:spcBef>
            </a:pPr>
            <a:r>
              <a:rPr lang="es-ES" smtClean="0"/>
              <a:t>Son varias las que se han traducido y validado en el idioma español:</a:t>
            </a:r>
          </a:p>
          <a:p>
            <a:pPr eaLnBrk="1" hangingPunct="1">
              <a:spcBef>
                <a:spcPct val="0"/>
              </a:spcBef>
            </a:pPr>
            <a:r>
              <a:rPr lang="es-ES" b="1" smtClean="0"/>
              <a:t>1) Brief Pain Inventory (BPI).</a:t>
            </a:r>
            <a:r>
              <a:rPr lang="es-ES" smtClean="0"/>
              <a:t> Es un método rápido y de fácil comprensión por parte del paciente que éste se aplica así mismo. Hace referencia a los aspectos más relevantes del dolor como su intensidad, localización y cualidades así como las limitaciones que pudiera causar en las actividades diarias del paciente y su posible causalidad.</a:t>
            </a:r>
          </a:p>
          <a:p>
            <a:pPr eaLnBrk="1" hangingPunct="1">
              <a:spcBef>
                <a:spcPct val="0"/>
              </a:spcBef>
            </a:pPr>
            <a:r>
              <a:rPr lang="es-ES" b="1" smtClean="0"/>
              <a:t>2) McGill Pain Questionnaire (MPQ)</a:t>
            </a:r>
            <a:r>
              <a:rPr lang="es-ES" smtClean="0"/>
              <a:t>. Es otro método de evaluación</a:t>
            </a:r>
          </a:p>
          <a:p>
            <a:pPr eaLnBrk="1" hangingPunct="1">
              <a:spcBef>
                <a:spcPct val="0"/>
              </a:spcBef>
            </a:pPr>
            <a:r>
              <a:rPr lang="es-ES" smtClean="0"/>
              <a:t>multidimensional ampliamente difundido en USA, donde se valoran cuatro aspectos del dolor: su dimensión sensorial, la afectiva, la valorativa de sus distintos componentes y una miscelánea.</a:t>
            </a:r>
          </a:p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57200">
              <a:spcBef>
                <a:spcPct val="0"/>
              </a:spcBef>
            </a:pPr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24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5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a-E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173A56-2587-4DA1-B76B-C70BFB154F2C}" type="slidenum">
              <a:rPr lang="es-ES_tradnl" smtClean="0"/>
              <a:pPr>
                <a:defRPr/>
              </a:pPr>
              <a:t>70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a-ES" smtClean="0"/>
              <a:t>La opiofobia crea infrautilización de analgesia opioide basada en el miedo irracional e indocumentado </a:t>
            </a:r>
          </a:p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6794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25BD670-4E2D-47C8-B403-DFB95F3C5C1B}" type="slidenum">
              <a:rPr lang="es-ES" sz="1200">
                <a:latin typeface="Calibri" pitchFamily="34" charset="0"/>
              </a:rPr>
              <a:pPr algn="r"/>
              <a:t>78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65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7324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71E2C-867D-468F-B7CC-F10785E26B68}" type="datetimeFigureOut">
              <a:rPr lang="es-ES"/>
              <a:pPr>
                <a:defRPr/>
              </a:pPr>
              <a:t>25/03/2014</a:t>
            </a:fld>
            <a:endParaRPr lang="es-E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3A6A4-3D6C-42E8-8641-CFC06577E7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lliative.org/PC/ClinicalInfo/PCareTips/ISSUE%202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3429024"/>
          </a:xfrm>
        </p:spPr>
        <p:txBody>
          <a:bodyPr>
            <a:normAutofit/>
          </a:bodyPr>
          <a:lstStyle/>
          <a:p>
            <a:r>
              <a:rPr lang="es-ES" sz="4800" b="1" dirty="0" smtClean="0">
                <a:solidFill>
                  <a:schemeClr val="bg1"/>
                </a:solidFill>
              </a:rPr>
              <a:t>CONTROL DEL DOLOR I ALTRES SÍMPTOMES EN CURES PAL·LIATIVES</a:t>
            </a:r>
            <a:br>
              <a:rPr lang="es-ES" sz="4800" b="1" dirty="0" smtClean="0">
                <a:solidFill>
                  <a:schemeClr val="bg1"/>
                </a:solidFill>
              </a:rPr>
            </a:br>
            <a:endParaRPr lang="es-ES" sz="4800" b="1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893122"/>
            <a:ext cx="2285984" cy="162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Etiologia</a:t>
            </a:r>
            <a:endParaRPr lang="es-ES_tradnl" b="1" dirty="0" smtClean="0"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err="1" smtClean="0"/>
              <a:t>Anèmia</a:t>
            </a:r>
            <a:endParaRPr lang="es-ES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smtClean="0"/>
              <a:t>ICC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err="1" smtClean="0"/>
              <a:t>Infecció</a:t>
            </a:r>
            <a:r>
              <a:rPr lang="es-ES" sz="2400" dirty="0" smtClean="0"/>
              <a:t> pulmonar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err="1" smtClean="0"/>
              <a:t>Obstrucció</a:t>
            </a:r>
            <a:r>
              <a:rPr lang="es-ES" sz="2400" dirty="0" smtClean="0"/>
              <a:t> bronquial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smtClean="0"/>
              <a:t>SVCS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err="1" smtClean="0"/>
              <a:t>Vessament</a:t>
            </a:r>
            <a:r>
              <a:rPr lang="es-ES" sz="2400" dirty="0" smtClean="0"/>
              <a:t> pleural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err="1" smtClean="0"/>
              <a:t>Ascites</a:t>
            </a:r>
            <a:endParaRPr lang="es-ES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smtClean="0"/>
              <a:t>TEP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b="1" dirty="0" smtClean="0">
                <a:ea typeface="Verdana" pitchFamily="34" charset="0"/>
                <a:cs typeface="Verdana" pitchFamily="34" charset="0"/>
              </a:rPr>
              <a:t>Formes </a:t>
            </a: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clíniques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 de </a:t>
            </a: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presentació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:</a:t>
            </a:r>
          </a:p>
          <a:p>
            <a:pPr marL="365760" indent="-256032">
              <a:spcBef>
                <a:spcPct val="50000"/>
              </a:spcBef>
              <a:buNone/>
              <a:defRPr/>
            </a:pPr>
            <a:endParaRPr lang="es-ES_tradnl" b="1" dirty="0" smtClean="0">
              <a:ea typeface="Verdana" pitchFamily="34" charset="0"/>
              <a:cs typeface="Verdana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800" dirty="0" err="1" smtClean="0"/>
              <a:t>Dispnea</a:t>
            </a:r>
            <a:r>
              <a:rPr lang="es-ES_tradnl" sz="2800" dirty="0" smtClean="0"/>
              <a:t> basal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es-ES_tradnl" sz="2800" dirty="0" smtClean="0"/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800" dirty="0" err="1" smtClean="0"/>
              <a:t>Crisi</a:t>
            </a:r>
            <a:r>
              <a:rPr lang="es-ES_tradnl" sz="2800" dirty="0" smtClean="0"/>
              <a:t> de </a:t>
            </a:r>
            <a:r>
              <a:rPr lang="es-ES_tradnl" sz="2800" dirty="0" err="1" smtClean="0"/>
              <a:t>dispnea</a:t>
            </a:r>
            <a:r>
              <a:rPr lang="es-ES_tradnl" sz="2800" dirty="0" smtClean="0"/>
              <a:t>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es-ES_tradnl" sz="2800" dirty="0" smtClean="0"/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800" dirty="0" err="1" smtClean="0"/>
              <a:t>Dispnea</a:t>
            </a:r>
            <a:r>
              <a:rPr lang="es-ES_tradnl" sz="2800" dirty="0" smtClean="0"/>
              <a:t> en </a:t>
            </a:r>
            <a:r>
              <a:rPr lang="es-ES_tradnl" sz="2800" dirty="0" err="1" smtClean="0"/>
              <a:t>l’agonia</a:t>
            </a:r>
            <a:endParaRPr lang="es-ES_tradnl" sz="24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 lnSpcReduction="10000"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Tractament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 de la </a:t>
            </a: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dispnea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:</a:t>
            </a:r>
          </a:p>
          <a:p>
            <a:pPr marL="365760" indent="-256032">
              <a:spcBef>
                <a:spcPct val="50000"/>
              </a:spcBef>
              <a:buNone/>
              <a:defRPr/>
            </a:pPr>
            <a:endParaRPr lang="es-ES_tradnl" b="1" dirty="0" smtClean="0">
              <a:ea typeface="Verdana" pitchFamily="34" charset="0"/>
              <a:cs typeface="Verdana" pitchFamily="34" charset="0"/>
            </a:endParaRPr>
          </a:p>
          <a:p>
            <a:pPr marL="365760" indent="-283464">
              <a:buFont typeface="Wingdings" pitchFamily="2" charset="2"/>
              <a:buChar char="§"/>
              <a:defRPr/>
            </a:pPr>
            <a:r>
              <a:rPr lang="es-ES" sz="2800" dirty="0" smtClean="0">
                <a:ea typeface="Verdana" pitchFamily="34" charset="0"/>
                <a:cs typeface="Verdana" pitchFamily="34" charset="0"/>
              </a:rPr>
              <a:t>Evitar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desencadenants</a:t>
            </a:r>
            <a:endParaRPr lang="es-ES" sz="2800" dirty="0" smtClean="0">
              <a:ea typeface="Verdana" pitchFamily="34" charset="0"/>
              <a:cs typeface="Verdana" pitchFamily="34" charset="0"/>
            </a:endParaRPr>
          </a:p>
          <a:p>
            <a:pPr marL="365760" indent="-283464">
              <a:buFont typeface="Wingdings" pitchFamily="2" charset="2"/>
              <a:buChar char="§"/>
              <a:defRPr/>
            </a:pPr>
            <a:endParaRPr lang="es-ES" sz="2800" dirty="0" smtClean="0">
              <a:ea typeface="Verdana" pitchFamily="34" charset="0"/>
              <a:cs typeface="Verdana" pitchFamily="34" charset="0"/>
            </a:endParaRPr>
          </a:p>
          <a:p>
            <a:pPr marL="365760" indent="-283464">
              <a:buFont typeface="Wingdings" pitchFamily="2" charset="2"/>
              <a:buChar char="§"/>
              <a:defRPr/>
            </a:pPr>
            <a:r>
              <a:rPr lang="es-ES" sz="2800" dirty="0" smtClean="0">
                <a:ea typeface="Verdana" pitchFamily="34" charset="0"/>
                <a:cs typeface="Verdana" pitchFamily="34" charset="0"/>
              </a:rPr>
              <a:t>Explicar el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procés</a:t>
            </a:r>
            <a:endParaRPr lang="es-ES" sz="2800" dirty="0" smtClean="0">
              <a:ea typeface="Verdana" pitchFamily="34" charset="0"/>
              <a:cs typeface="Verdana" pitchFamily="34" charset="0"/>
            </a:endParaRPr>
          </a:p>
          <a:p>
            <a:pPr marL="365760" indent="-283464">
              <a:buFont typeface="Wingdings" pitchFamily="2" charset="2"/>
              <a:buChar char="§"/>
              <a:defRPr/>
            </a:pPr>
            <a:endParaRPr lang="es-ES" sz="2800" dirty="0" smtClean="0">
              <a:ea typeface="Verdana" pitchFamily="34" charset="0"/>
              <a:cs typeface="Verdana" pitchFamily="34" charset="0"/>
            </a:endParaRPr>
          </a:p>
          <a:p>
            <a:pPr marL="365760" indent="-283464">
              <a:buFont typeface="Wingdings" pitchFamily="2" charset="2"/>
              <a:buChar char="§"/>
              <a:defRPr/>
            </a:pP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Tractar</a:t>
            </a:r>
            <a:r>
              <a:rPr lang="es-ES" sz="2800" dirty="0" smtClean="0">
                <a:ea typeface="Verdana" pitchFamily="34" charset="0"/>
                <a:cs typeface="Verdana" pitchFamily="34" charset="0"/>
              </a:rPr>
              <a:t> la causa si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és</a:t>
            </a:r>
            <a:r>
              <a:rPr lang="es-E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possible</a:t>
            </a:r>
            <a:endParaRPr lang="es-ES" sz="2800" dirty="0" smtClean="0">
              <a:ea typeface="Verdana" pitchFamily="34" charset="0"/>
              <a:cs typeface="Verdana" pitchFamily="34" charset="0"/>
            </a:endParaRPr>
          </a:p>
          <a:p>
            <a:pPr marL="365760" indent="-283464">
              <a:buFont typeface="Wingdings" pitchFamily="2" charset="2"/>
              <a:buChar char="§"/>
              <a:defRPr/>
            </a:pPr>
            <a:endParaRPr lang="es-ES" sz="2800" dirty="0" smtClean="0">
              <a:ea typeface="Verdana" pitchFamily="34" charset="0"/>
              <a:cs typeface="Verdana" pitchFamily="34" charset="0"/>
            </a:endParaRPr>
          </a:p>
          <a:p>
            <a:pPr marL="365760" indent="-283464">
              <a:buFont typeface="Wingdings" pitchFamily="2" charset="2"/>
              <a:buChar char="§"/>
              <a:defRPr/>
            </a:pP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Fàrmacs</a:t>
            </a:r>
            <a:endParaRPr lang="es-ES" sz="2800" dirty="0" smtClean="0">
              <a:ea typeface="Verdana" pitchFamily="34" charset="0"/>
              <a:cs typeface="Verdana" pitchFamily="34" charset="0"/>
            </a:endParaRPr>
          </a:p>
          <a:p>
            <a:pPr marL="365760" indent="-283464">
              <a:buFont typeface="Wingdings" pitchFamily="2" charset="2"/>
              <a:buChar char="§"/>
              <a:defRPr/>
            </a:pPr>
            <a:endParaRPr lang="es-ES" sz="2800" dirty="0" smtClean="0">
              <a:ea typeface="Verdana" pitchFamily="34" charset="0"/>
              <a:cs typeface="Verdana" pitchFamily="34" charset="0"/>
            </a:endParaRPr>
          </a:p>
          <a:p>
            <a:pPr marL="365760" indent="-283464">
              <a:buFont typeface="Wingdings" pitchFamily="2" charset="2"/>
              <a:buChar char="§"/>
              <a:defRPr/>
            </a:pPr>
            <a:r>
              <a:rPr lang="es-ES" sz="2800" dirty="0" smtClean="0">
                <a:ea typeface="Verdana" pitchFamily="34" charset="0"/>
                <a:cs typeface="Verdana" pitchFamily="34" charset="0"/>
              </a:rPr>
              <a:t>Mesures no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farmacològiques</a:t>
            </a:r>
            <a:endParaRPr lang="es-ES" sz="2800" dirty="0" smtClean="0">
              <a:ea typeface="Verdana" pitchFamily="34" charset="0"/>
              <a:cs typeface="Verdana" pitchFamily="34" charset="0"/>
            </a:endParaRP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Font typeface="Wingdings" pitchFamily="2" charset="2"/>
              <a:buChar char="§"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Tractament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 de la </a:t>
            </a: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dispnea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:</a:t>
            </a:r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endParaRPr lang="es-ES_tradnl" b="1" dirty="0" smtClean="0"/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r>
              <a:rPr lang="ca-ES" sz="2000" b="1" i="1" dirty="0" smtClean="0">
                <a:solidFill>
                  <a:schemeClr val="tx2"/>
                </a:solidFill>
              </a:rPr>
              <a:t>PACIENTS QUE NO PRENEN MORFINA</a:t>
            </a:r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r>
              <a:rPr lang="ca-ES" sz="2000" dirty="0" smtClean="0"/>
              <a:t>    1)  2,5-5 MG CADA VEGADA QUE PRECISI </a:t>
            </a:r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r>
              <a:rPr lang="ca-ES" sz="2000" dirty="0" smtClean="0"/>
              <a:t>    Considerar morfina regular si precisa més de dos – tres dosi </a:t>
            </a:r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r>
              <a:rPr lang="ca-ES" sz="2000" dirty="0" smtClean="0"/>
              <a:t>    extra al dia.</a:t>
            </a:r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r>
              <a:rPr lang="ca-ES" sz="2000" dirty="0" smtClean="0"/>
              <a:t>    2)  2,5- 5 MG CADA 4 HORES </a:t>
            </a:r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endParaRPr lang="ca-ES" sz="2000" dirty="0" smtClean="0"/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r>
              <a:rPr lang="ca-ES" sz="2000" b="1" i="1" dirty="0" smtClean="0">
                <a:solidFill>
                  <a:schemeClr val="tx2"/>
                </a:solidFill>
              </a:rPr>
              <a:t> PACIENTS EN TRACTAMENT AMB MORFINA</a:t>
            </a:r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r>
              <a:rPr lang="ca-ES" sz="2000" dirty="0" smtClean="0"/>
              <a:t>  INCREMENT DE LA DOSI PRÈVIA EN UN 25-50 %   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Font typeface="Wingdings" pitchFamily="2" charset="2"/>
              <a:buChar char="§"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Tractament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crisi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 de </a:t>
            </a: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dispnea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:</a:t>
            </a:r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endParaRPr lang="es-ES_tradnl" b="1" dirty="0" smtClean="0"/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s-ES" sz="2000" dirty="0" smtClean="0">
                <a:latin typeface="Verdana" pitchFamily="34" charset="0"/>
              </a:rPr>
              <a:t>MORFINA: </a:t>
            </a:r>
            <a:r>
              <a:rPr lang="es-ES" sz="2000" dirty="0" err="1" smtClean="0">
                <a:latin typeface="Verdana" pitchFamily="34" charset="0"/>
              </a:rPr>
              <a:t>Dosi</a:t>
            </a:r>
            <a:r>
              <a:rPr lang="es-ES" sz="2000" dirty="0" smtClean="0">
                <a:latin typeface="Verdana" pitchFamily="34" charset="0"/>
              </a:rPr>
              <a:t> extra </a:t>
            </a:r>
            <a:r>
              <a:rPr lang="es-ES" sz="2000" dirty="0" err="1" smtClean="0">
                <a:latin typeface="Verdana" pitchFamily="34" charset="0"/>
              </a:rPr>
              <a:t>equivalent</a:t>
            </a:r>
            <a:r>
              <a:rPr lang="es-ES" sz="2000" dirty="0" smtClean="0">
                <a:latin typeface="Verdana" pitchFamily="34" charset="0"/>
              </a:rPr>
              <a:t> al 50 % de la </a:t>
            </a:r>
            <a:r>
              <a:rPr lang="es-ES" sz="2000" dirty="0" err="1" smtClean="0">
                <a:latin typeface="Verdana" pitchFamily="34" charset="0"/>
              </a:rPr>
              <a:t>dosi</a:t>
            </a:r>
            <a:r>
              <a:rPr lang="es-ES" sz="2000" dirty="0" smtClean="0">
                <a:latin typeface="Verdana" pitchFamily="34" charset="0"/>
              </a:rPr>
              <a:t> pautada V.O. cada 4 h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es-ES" sz="2000" dirty="0" smtClean="0">
              <a:latin typeface="Verdana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s-ES" sz="2000" dirty="0" smtClean="0">
                <a:latin typeface="Verdana" pitchFamily="34" charset="0"/>
              </a:rPr>
              <a:t>CONSIDERAR MIDAZOLAM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es-ES" sz="2000" dirty="0" smtClean="0">
              <a:latin typeface="Verdana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s-ES" sz="2000" dirty="0" smtClean="0">
                <a:latin typeface="Verdana" pitchFamily="34" charset="0"/>
              </a:rPr>
              <a:t>CONSIDERAR VIA SUBCUTÀNIA</a:t>
            </a:r>
            <a:endParaRPr lang="es-ES" sz="2800" dirty="0" smtClean="0"/>
          </a:p>
          <a:p>
            <a:pPr algn="just">
              <a:buClr>
                <a:schemeClr val="tx2"/>
              </a:buClr>
              <a:buFont typeface="Wingdings" pitchFamily="2" charset="2"/>
              <a:buChar char="§"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Altres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tractaments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 de la </a:t>
            </a: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dispnea</a:t>
            </a:r>
            <a:r>
              <a:rPr lang="es-ES_tradnl" b="1" dirty="0" smtClean="0">
                <a:ea typeface="Verdana" pitchFamily="34" charset="0"/>
                <a:cs typeface="Verdana" pitchFamily="34" charset="0"/>
              </a:rPr>
              <a:t>:</a:t>
            </a:r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endParaRPr lang="es-ES_tradnl" b="1" dirty="0" smtClean="0"/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400" dirty="0" smtClean="0"/>
              <a:t>DIAZEPAM ORAL: a partir de 2 mg cada 8 horas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400" dirty="0" smtClean="0"/>
              <a:t>CLORPROMAZINA: 25-50  mg; dosis nocturna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400" dirty="0" smtClean="0"/>
              <a:t>CORTICOIDES: </a:t>
            </a:r>
            <a:r>
              <a:rPr lang="es-ES_tradnl" sz="2400" dirty="0" err="1" smtClean="0"/>
              <a:t>Dexametasona</a:t>
            </a:r>
            <a:r>
              <a:rPr lang="es-ES_tradnl" sz="2400" dirty="0" smtClean="0"/>
              <a:t> 2-4 mg cada 6-8 horas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400" dirty="0" smtClean="0"/>
              <a:t>OXIGENOTERAPIA</a:t>
            </a:r>
            <a:endParaRPr lang="es-ES" sz="3600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b="1" dirty="0" smtClean="0">
                <a:ea typeface="Verdana" pitchFamily="34" charset="0"/>
                <a:cs typeface="Verdana" pitchFamily="34" charset="0"/>
              </a:rPr>
              <a:t>Mesures no </a:t>
            </a:r>
            <a:r>
              <a:rPr lang="es-ES_tradnl" b="1" dirty="0" err="1" smtClean="0">
                <a:ea typeface="Verdana" pitchFamily="34" charset="0"/>
                <a:cs typeface="Verdana" pitchFamily="34" charset="0"/>
              </a:rPr>
              <a:t>farmacològiques</a:t>
            </a:r>
            <a:endParaRPr lang="es-ES_tradnl" b="1" dirty="0" smtClean="0">
              <a:ea typeface="Verdana" pitchFamily="34" charset="0"/>
              <a:cs typeface="Verdana" pitchFamily="34" charset="0"/>
            </a:endParaRPr>
          </a:p>
          <a:p>
            <a:pPr indent="-282575">
              <a:lnSpc>
                <a:spcPct val="70000"/>
              </a:lnSpc>
              <a:spcBef>
                <a:spcPct val="50000"/>
              </a:spcBef>
              <a:buNone/>
            </a:pPr>
            <a:endParaRPr lang="es-ES_tradnl" b="1" dirty="0" smtClean="0"/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400" dirty="0" err="1" smtClean="0">
                <a:latin typeface="Verdana" pitchFamily="34" charset="0"/>
              </a:rPr>
              <a:t>Companyia</a:t>
            </a:r>
            <a:r>
              <a:rPr lang="es-ES_tradnl" sz="2400" dirty="0" smtClean="0">
                <a:latin typeface="Verdana" pitchFamily="34" charset="0"/>
              </a:rPr>
              <a:t> </a:t>
            </a:r>
            <a:r>
              <a:rPr lang="es-ES_tradnl" sz="2400" dirty="0" err="1" smtClean="0">
                <a:latin typeface="Verdana" pitchFamily="34" charset="0"/>
              </a:rPr>
              <a:t>tranquilitzadora</a:t>
            </a:r>
            <a:endParaRPr lang="es-ES_tradnl" sz="2400" dirty="0" smtClean="0">
              <a:latin typeface="Verdana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400" dirty="0" smtClean="0">
                <a:latin typeface="Verdana" pitchFamily="34" charset="0"/>
              </a:rPr>
              <a:t>Aire </a:t>
            </a:r>
            <a:r>
              <a:rPr lang="es-ES_tradnl" sz="2400" dirty="0" err="1" smtClean="0">
                <a:latin typeface="Verdana" pitchFamily="34" charset="0"/>
              </a:rPr>
              <a:t>fresc</a:t>
            </a:r>
            <a:r>
              <a:rPr lang="es-ES_tradnl" sz="2400" dirty="0" smtClean="0">
                <a:latin typeface="Verdana" pitchFamily="34" charset="0"/>
              </a:rPr>
              <a:t> sobre la cara (ubicar al </a:t>
            </a:r>
            <a:r>
              <a:rPr lang="es-ES_tradnl" sz="2400" dirty="0" err="1" smtClean="0">
                <a:latin typeface="Verdana" pitchFamily="34" charset="0"/>
              </a:rPr>
              <a:t>pacient</a:t>
            </a:r>
            <a:r>
              <a:rPr lang="es-ES_tradnl" sz="2400" dirty="0" smtClean="0">
                <a:latin typeface="Verdana" pitchFamily="34" charset="0"/>
              </a:rPr>
              <a:t> </a:t>
            </a:r>
            <a:r>
              <a:rPr lang="es-ES_tradnl" sz="2400" dirty="0" err="1" smtClean="0">
                <a:latin typeface="Verdana" pitchFamily="34" charset="0"/>
              </a:rPr>
              <a:t>aprop</a:t>
            </a:r>
            <a:r>
              <a:rPr lang="es-ES_tradnl" sz="2400" dirty="0" smtClean="0">
                <a:latin typeface="Verdana" pitchFamily="34" charset="0"/>
              </a:rPr>
              <a:t> </a:t>
            </a:r>
            <a:r>
              <a:rPr lang="es-ES_tradnl" sz="2400" dirty="0" err="1" smtClean="0">
                <a:latin typeface="Verdana" pitchFamily="34" charset="0"/>
              </a:rPr>
              <a:t>d’una</a:t>
            </a:r>
            <a:r>
              <a:rPr lang="es-ES_tradnl" sz="2400" dirty="0" smtClean="0">
                <a:latin typeface="Verdana" pitchFamily="34" charset="0"/>
              </a:rPr>
              <a:t>  </a:t>
            </a:r>
            <a:r>
              <a:rPr lang="es-ES_tradnl" sz="2400" dirty="0" err="1" smtClean="0">
                <a:latin typeface="Verdana" pitchFamily="34" charset="0"/>
              </a:rPr>
              <a:t>finestra</a:t>
            </a:r>
            <a:r>
              <a:rPr lang="es-ES_tradnl" sz="2400" dirty="0" smtClean="0">
                <a:latin typeface="Verdana" pitchFamily="34" charset="0"/>
              </a:rPr>
              <a:t>, </a:t>
            </a:r>
            <a:r>
              <a:rPr lang="es-ES_tradnl" sz="2400" dirty="0" err="1" smtClean="0">
                <a:latin typeface="Verdana" pitchFamily="34" charset="0"/>
              </a:rPr>
              <a:t>ventiladors</a:t>
            </a:r>
            <a:r>
              <a:rPr lang="es-ES_tradnl" sz="2400" dirty="0" smtClean="0">
                <a:latin typeface="Verdana" pitchFamily="34" charset="0"/>
              </a:rPr>
              <a:t> )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400" dirty="0" err="1" smtClean="0">
                <a:latin typeface="Verdana" pitchFamily="34" charset="0"/>
              </a:rPr>
              <a:t>Posició</a:t>
            </a:r>
            <a:r>
              <a:rPr lang="es-ES_tradnl" sz="2400" dirty="0" smtClean="0">
                <a:latin typeface="Verdana" pitchFamily="34" charset="0"/>
              </a:rPr>
              <a:t> confortable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400" dirty="0" err="1" smtClean="0">
                <a:latin typeface="Verdana" pitchFamily="34" charset="0"/>
              </a:rPr>
              <a:t>Adaptació</a:t>
            </a:r>
            <a:r>
              <a:rPr lang="es-ES_tradnl" sz="2400" dirty="0" smtClean="0">
                <a:latin typeface="Verdana" pitchFamily="34" charset="0"/>
              </a:rPr>
              <a:t> a </a:t>
            </a:r>
            <a:r>
              <a:rPr lang="es-ES_tradnl" sz="2400" dirty="0" err="1" smtClean="0">
                <a:latin typeface="Verdana" pitchFamily="34" charset="0"/>
              </a:rPr>
              <a:t>l’estil</a:t>
            </a:r>
            <a:r>
              <a:rPr lang="es-ES_tradnl" sz="2400" dirty="0" smtClean="0">
                <a:latin typeface="Verdana" pitchFamily="34" charset="0"/>
              </a:rPr>
              <a:t> de vida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s-ES_tradnl" sz="2400" dirty="0" err="1" smtClean="0">
                <a:latin typeface="Verdana" pitchFamily="34" charset="0"/>
              </a:rPr>
              <a:t>Tècniques</a:t>
            </a:r>
            <a:r>
              <a:rPr lang="es-ES_tradnl" sz="2400" dirty="0" smtClean="0">
                <a:latin typeface="Verdana" pitchFamily="34" charset="0"/>
              </a:rPr>
              <a:t> de </a:t>
            </a:r>
            <a:r>
              <a:rPr lang="es-ES_tradnl" sz="2400" dirty="0" err="1" smtClean="0">
                <a:latin typeface="Verdana" pitchFamily="34" charset="0"/>
              </a:rPr>
              <a:t>relaxació</a:t>
            </a:r>
            <a:endParaRPr lang="es-ES_tradnl" sz="2400" dirty="0" smtClean="0">
              <a:latin typeface="Verdana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err="1" smtClean="0"/>
              <a:t>Dispnea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Hemoptisi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smtClean="0"/>
              <a:t>Tos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50803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1.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Símptomes</a:t>
            </a:r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respiratoris</a:t>
            </a:r>
            <a:endParaRPr lang="es-E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2648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b)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Hemoptisi</a:t>
            </a:r>
            <a:endParaRPr lang="es-ES" sz="3600" b="1" dirty="0">
              <a:latin typeface="+mj-lt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857356" y="1857364"/>
          <a:ext cx="6929486" cy="392025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28826"/>
                <a:gridCol w="5000660"/>
              </a:tblGrid>
              <a:tr h="707396">
                <a:tc gridSpan="2">
                  <a:txBody>
                    <a:bodyPr/>
                    <a:lstStyle/>
                    <a:p>
                      <a:pPr algn="l"/>
                      <a:r>
                        <a:rPr lang="es-ES" sz="2400" b="1" dirty="0" smtClean="0"/>
                        <a:t>ETIOLOGIA</a:t>
                      </a:r>
                      <a:endParaRPr lang="es-ES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2400" dirty="0"/>
                    </a:p>
                  </a:txBody>
                  <a:tcPr/>
                </a:tc>
              </a:tr>
              <a:tr h="1682053">
                <a:tc>
                  <a:txBody>
                    <a:bodyPr/>
                    <a:lstStyle/>
                    <a:p>
                      <a:r>
                        <a:rPr lang="es-ES" sz="2000" b="1" dirty="0" smtClean="0"/>
                        <a:t>INFLAMATÒRIES</a:t>
                      </a:r>
                      <a:endParaRPr lang="es-E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MPOC,</a:t>
                      </a:r>
                      <a:r>
                        <a:rPr lang="es-ES" sz="2000" baseline="0" dirty="0" smtClean="0"/>
                        <a:t> Bronquitis, aguda, TBC, bronquiectasia, fibrosis quística, </a:t>
                      </a:r>
                      <a:r>
                        <a:rPr lang="es-ES" sz="2000" baseline="0" dirty="0" err="1" smtClean="0"/>
                        <a:t>abscés</a:t>
                      </a:r>
                      <a:r>
                        <a:rPr lang="es-ES" sz="2000" baseline="0" dirty="0" smtClean="0"/>
                        <a:t> pulmonar, </a:t>
                      </a:r>
                      <a:r>
                        <a:rPr lang="es-ES" sz="2000" baseline="0" dirty="0" err="1" smtClean="0"/>
                        <a:t>pneumònia</a:t>
                      </a:r>
                      <a:r>
                        <a:rPr lang="es-ES" sz="2000" baseline="0" dirty="0" smtClean="0"/>
                        <a:t>, embolia pulmonar </a:t>
                      </a:r>
                      <a:r>
                        <a:rPr lang="es-ES" sz="2000" baseline="0" dirty="0" err="1" smtClean="0"/>
                        <a:t>sèptica</a:t>
                      </a:r>
                      <a:r>
                        <a:rPr lang="es-ES" sz="2000" baseline="0" dirty="0" smtClean="0"/>
                        <a:t>, </a:t>
                      </a:r>
                      <a:r>
                        <a:rPr lang="es-ES" sz="2000" baseline="0" dirty="0" err="1" smtClean="0"/>
                        <a:t>afectació</a:t>
                      </a:r>
                      <a:r>
                        <a:rPr lang="es-ES" sz="2000" baseline="0" dirty="0" smtClean="0"/>
                        <a:t> pulmonar </a:t>
                      </a:r>
                      <a:r>
                        <a:rPr lang="es-ES" sz="2000" baseline="0" dirty="0" err="1" smtClean="0"/>
                        <a:t>micòtica</a:t>
                      </a:r>
                      <a:r>
                        <a:rPr lang="es-ES" sz="2000" baseline="0" dirty="0" smtClean="0"/>
                        <a:t> o </a:t>
                      </a:r>
                      <a:r>
                        <a:rPr lang="es-ES" sz="2000" baseline="0" dirty="0" err="1" smtClean="0"/>
                        <a:t>parasitària</a:t>
                      </a:r>
                      <a:endParaRPr lang="es-ES" sz="2000" dirty="0"/>
                    </a:p>
                  </a:txBody>
                  <a:tcPr/>
                </a:tc>
              </a:tr>
              <a:tr h="524742">
                <a:tc>
                  <a:txBody>
                    <a:bodyPr/>
                    <a:lstStyle/>
                    <a:p>
                      <a:r>
                        <a:rPr lang="es-ES" sz="2000" b="1" dirty="0" smtClean="0"/>
                        <a:t>TUMORALS</a:t>
                      </a:r>
                      <a:endParaRPr lang="es-E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Carcinoma pulmonar, adenoma bronquial</a:t>
                      </a:r>
                      <a:endParaRPr lang="es-ES" sz="2000" dirty="0"/>
                    </a:p>
                  </a:txBody>
                  <a:tcPr/>
                </a:tc>
              </a:tr>
              <a:tr h="1006067">
                <a:tc>
                  <a:txBody>
                    <a:bodyPr/>
                    <a:lstStyle/>
                    <a:p>
                      <a:r>
                        <a:rPr lang="es-ES" sz="2000" b="1" dirty="0" smtClean="0"/>
                        <a:t>ALTRES</a:t>
                      </a:r>
                      <a:endParaRPr lang="es-E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TEP, </a:t>
                      </a:r>
                      <a:r>
                        <a:rPr lang="es-ES" sz="2000" dirty="0" err="1" smtClean="0"/>
                        <a:t>estenosi</a:t>
                      </a:r>
                      <a:r>
                        <a:rPr lang="es-ES" sz="2000" dirty="0" smtClean="0"/>
                        <a:t> mitral,  </a:t>
                      </a:r>
                      <a:r>
                        <a:rPr lang="es-ES" sz="2000" dirty="0" err="1" smtClean="0"/>
                        <a:t>traumatisme</a:t>
                      </a:r>
                      <a:r>
                        <a:rPr lang="es-ES" sz="2000" dirty="0" smtClean="0"/>
                        <a:t> </a:t>
                      </a:r>
                      <a:r>
                        <a:rPr lang="es-ES" sz="2000" dirty="0" err="1" smtClean="0"/>
                        <a:t>traqueobronquial</a:t>
                      </a:r>
                      <a:r>
                        <a:rPr lang="es-ES" sz="2000" dirty="0" smtClean="0"/>
                        <a:t>, </a:t>
                      </a:r>
                      <a:r>
                        <a:rPr lang="es-ES" sz="2000" dirty="0" err="1" smtClean="0"/>
                        <a:t>cossos</a:t>
                      </a:r>
                      <a:r>
                        <a:rPr lang="es-ES" sz="2000" dirty="0" smtClean="0"/>
                        <a:t> </a:t>
                      </a:r>
                      <a:r>
                        <a:rPr lang="es-ES" sz="2000" dirty="0" err="1" smtClean="0"/>
                        <a:t>estranys</a:t>
                      </a:r>
                      <a:r>
                        <a:rPr lang="es-ES" sz="2000" dirty="0" smtClean="0"/>
                        <a:t>, fístula</a:t>
                      </a:r>
                      <a:r>
                        <a:rPr lang="es-ES" sz="2000" baseline="0" dirty="0" smtClean="0"/>
                        <a:t> </a:t>
                      </a:r>
                      <a:r>
                        <a:rPr lang="es-ES" sz="2000" baseline="0" dirty="0" err="1" smtClean="0"/>
                        <a:t>broncoalveolar</a:t>
                      </a:r>
                      <a:r>
                        <a:rPr lang="es-ES" sz="2000" baseline="0" dirty="0" smtClean="0"/>
                        <a:t>, etc.</a:t>
                      </a:r>
                      <a:endParaRPr lang="es-E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sz="3600" b="1" dirty="0" err="1" smtClean="0"/>
              <a:t>Tipus</a:t>
            </a:r>
            <a:r>
              <a:rPr lang="es-ES_tradnl" sz="3600" b="1" dirty="0" smtClean="0"/>
              <a:t> de </a:t>
            </a:r>
            <a:r>
              <a:rPr lang="es-ES_tradnl" sz="3600" b="1" dirty="0" err="1" smtClean="0"/>
              <a:t>presentació</a:t>
            </a:r>
            <a:r>
              <a:rPr lang="es-ES_tradnl" sz="3600" b="1" dirty="0" smtClean="0"/>
              <a:t> de </a:t>
            </a:r>
            <a:r>
              <a:rPr lang="es-ES_tradnl" sz="3600" b="1" dirty="0" err="1" smtClean="0"/>
              <a:t>l’hemoptisi</a:t>
            </a:r>
            <a:r>
              <a:rPr lang="es-ES_tradnl" sz="3600" b="1" dirty="0" smtClean="0"/>
              <a:t>:</a:t>
            </a:r>
          </a:p>
          <a:p>
            <a:pPr marL="365760" indent="-256032">
              <a:spcBef>
                <a:spcPct val="50000"/>
              </a:spcBef>
              <a:buNone/>
              <a:defRPr/>
            </a:pPr>
            <a:endParaRPr lang="es-ES_tradnl" b="1" dirty="0" smtClean="0"/>
          </a:p>
          <a:p>
            <a:pPr marL="365760" indent="-256032">
              <a:buFont typeface="Wingdings" pitchFamily="2" charset="2"/>
              <a:buChar char="§"/>
              <a:defRPr/>
            </a:pPr>
            <a:r>
              <a:rPr lang="es-ES" dirty="0" err="1" smtClean="0">
                <a:ea typeface="Verdana" pitchFamily="34" charset="0"/>
                <a:cs typeface="Verdana" pitchFamily="34" charset="0"/>
              </a:rPr>
              <a:t>Hemoptisi</a:t>
            </a:r>
            <a:r>
              <a:rPr lang="es-ES" dirty="0" smtClean="0">
                <a:ea typeface="Verdana" pitchFamily="34" charset="0"/>
                <a:cs typeface="Verdana" pitchFamily="34" charset="0"/>
              </a:rPr>
              <a:t> no aguda</a:t>
            </a:r>
          </a:p>
          <a:p>
            <a:pPr marL="365760" indent="-256032">
              <a:buNone/>
              <a:defRPr/>
            </a:pPr>
            <a:endParaRPr lang="es-E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5760" indent="-256032">
              <a:buFont typeface="Wingdings" pitchFamily="2" charset="2"/>
              <a:buChar char="§"/>
              <a:defRPr/>
            </a:pPr>
            <a:r>
              <a:rPr lang="es-ES" dirty="0" err="1" smtClean="0">
                <a:ea typeface="Verdana" pitchFamily="34" charset="0"/>
                <a:cs typeface="Verdana" pitchFamily="34" charset="0"/>
              </a:rPr>
              <a:t>Hemoptisi</a:t>
            </a:r>
            <a:r>
              <a:rPr lang="es-ES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dirty="0" err="1" smtClean="0">
                <a:ea typeface="Verdana" pitchFamily="34" charset="0"/>
                <a:cs typeface="Verdana" pitchFamily="34" charset="0"/>
              </a:rPr>
              <a:t>massiva</a:t>
            </a:r>
            <a:r>
              <a:rPr lang="es-ES" dirty="0" smtClean="0">
                <a:ea typeface="Verdana" pitchFamily="34" charset="0"/>
                <a:cs typeface="Verdana" pitchFamily="34" charset="0"/>
              </a:rPr>
              <a:t>:</a:t>
            </a:r>
          </a:p>
          <a:p>
            <a:pPr marL="1165860" lvl="2" indent="-256032">
              <a:buFont typeface="Wingdings" pitchFamily="2" charset="2"/>
              <a:buChar char="§"/>
              <a:defRPr/>
            </a:pPr>
            <a:r>
              <a:rPr lang="es-ES" sz="2800" dirty="0" smtClean="0">
                <a:ea typeface="Verdana" pitchFamily="34" charset="0"/>
                <a:cs typeface="Verdana" pitchFamily="34" charset="0"/>
              </a:rPr>
              <a:t>Definida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com</a:t>
            </a:r>
            <a:r>
              <a:rPr lang="es-ES" sz="2800" dirty="0" smtClean="0">
                <a:ea typeface="Verdana" pitchFamily="34" charset="0"/>
                <a:cs typeface="Verdana" pitchFamily="34" charset="0"/>
              </a:rPr>
              <a:t> &gt; 200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mL</a:t>
            </a:r>
            <a:r>
              <a:rPr lang="es-ES" sz="2800" dirty="0" smtClean="0">
                <a:ea typeface="Verdana" pitchFamily="34" charset="0"/>
                <a:cs typeface="Verdana" pitchFamily="34" charset="0"/>
              </a:rPr>
              <a:t> / 24 h. ó  40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cc</a:t>
            </a:r>
            <a:r>
              <a:rPr lang="es-ES" sz="2800" dirty="0" smtClean="0">
                <a:ea typeface="Verdana" pitchFamily="34" charset="0"/>
                <a:cs typeface="Verdana" pitchFamily="34" charset="0"/>
              </a:rPr>
              <a:t>/h</a:t>
            </a:r>
          </a:p>
          <a:p>
            <a:pPr marL="1165860" lvl="2" indent="-256032">
              <a:buFont typeface="Wingdings" pitchFamily="2" charset="2"/>
              <a:buChar char="§"/>
              <a:defRPr/>
            </a:pPr>
            <a:r>
              <a:rPr lang="es-ES" sz="2800" dirty="0" smtClean="0">
                <a:ea typeface="Verdana" pitchFamily="34" charset="0"/>
                <a:cs typeface="Verdana" pitchFamily="34" charset="0"/>
              </a:rPr>
              <a:t>La que causa la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mort</a:t>
            </a:r>
            <a:r>
              <a:rPr lang="es-ES" sz="2800" dirty="0" smtClean="0">
                <a:ea typeface="Verdana" pitchFamily="34" charset="0"/>
                <a:cs typeface="Verdana" pitchFamily="34" charset="0"/>
              </a:rPr>
              <a:t> en un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curt</a:t>
            </a:r>
            <a:r>
              <a:rPr lang="es-ES" sz="2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període</a:t>
            </a:r>
            <a:r>
              <a:rPr lang="es-ES" sz="2800" dirty="0" smtClean="0">
                <a:ea typeface="Verdana" pitchFamily="34" charset="0"/>
                <a:cs typeface="Verdana" pitchFamily="34" charset="0"/>
              </a:rPr>
              <a:t> de </a:t>
            </a:r>
            <a:r>
              <a:rPr lang="es-ES" sz="2800" dirty="0" err="1" smtClean="0">
                <a:ea typeface="Verdana" pitchFamily="34" charset="0"/>
                <a:cs typeface="Verdana" pitchFamily="34" charset="0"/>
              </a:rPr>
              <a:t>temps</a:t>
            </a:r>
            <a:endParaRPr lang="es-ES" sz="2800" dirty="0" smtClean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796908"/>
          </a:xfrm>
        </p:spPr>
        <p:txBody>
          <a:bodyPr/>
          <a:lstStyle/>
          <a:p>
            <a:r>
              <a:rPr lang="es-ES" b="1" dirty="0" err="1" smtClean="0"/>
              <a:t>Objectius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6829444" cy="48403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ca-ES" sz="2600" dirty="0" smtClean="0">
                <a:ea typeface="ＭＳ Ｐゴシック" charset="-128"/>
              </a:rPr>
              <a:t>Millorar els coneixements sobre: </a:t>
            </a:r>
          </a:p>
          <a:p>
            <a:pPr algn="just">
              <a:buNone/>
            </a:pPr>
            <a:endParaRPr lang="ca-ES" sz="2600" dirty="0" smtClean="0">
              <a:ea typeface="ＭＳ Ｐゴシック" charset="-128"/>
            </a:endParaRPr>
          </a:p>
          <a:p>
            <a:pPr algn="just">
              <a:buClr>
                <a:schemeClr val="tx2"/>
              </a:buClr>
              <a:buFont typeface="Wingdings" pitchFamily="2" charset="2"/>
              <a:buChar char="§"/>
            </a:pPr>
            <a:r>
              <a:rPr lang="ca-ES" sz="2600" dirty="0" smtClean="0">
                <a:ea typeface="ＭＳ Ｐゴシック" charset="-128"/>
              </a:rPr>
              <a:t>Les principals símptomes present al pacient 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§"/>
            </a:pPr>
            <a:r>
              <a:rPr lang="ca-ES" sz="2600" dirty="0" smtClean="0">
                <a:ea typeface="ＭＳ Ｐゴシック" charset="-128"/>
              </a:rPr>
              <a:t>Maneig farmacològic i no farmacològic de les símptomes més prevalents al pacient amb malaltia crònica avançada i terminal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§"/>
            </a:pPr>
            <a:r>
              <a:rPr lang="ca-ES" sz="2600" dirty="0" smtClean="0">
                <a:ea typeface="ＭＳ Ｐゴシック" charset="-128"/>
              </a:rPr>
              <a:t>Tractament del dolor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sz="3600" b="1" dirty="0" err="1" smtClean="0"/>
              <a:t>Tractament</a:t>
            </a:r>
            <a:r>
              <a:rPr lang="es-ES_tradnl" sz="3600" b="1" dirty="0" smtClean="0"/>
              <a:t> de </a:t>
            </a:r>
            <a:r>
              <a:rPr lang="es-ES_tradnl" sz="3600" b="1" dirty="0" err="1" smtClean="0"/>
              <a:t>l’hemoptisi</a:t>
            </a:r>
            <a:r>
              <a:rPr lang="es-ES_tradnl" sz="3600" b="1" dirty="0" smtClean="0"/>
              <a:t> NO aguda:</a:t>
            </a:r>
          </a:p>
          <a:p>
            <a:pPr marL="365760" indent="-256032">
              <a:spcBef>
                <a:spcPct val="50000"/>
              </a:spcBef>
              <a:buNone/>
              <a:defRPr/>
            </a:pPr>
            <a:endParaRPr lang="es-ES_tradnl" b="1" dirty="0" smtClean="0"/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/>
              <a:t>Retirar </a:t>
            </a:r>
            <a:r>
              <a:rPr lang="es-ES" dirty="0" err="1" smtClean="0"/>
              <a:t>AINEs</a:t>
            </a:r>
            <a:r>
              <a:rPr lang="es-ES" dirty="0" smtClean="0"/>
              <a:t>; AAS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err="1" smtClean="0"/>
              <a:t>Antifibrinolítics</a:t>
            </a:r>
            <a:endParaRPr lang="es-ES" dirty="0" smtClean="0"/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/>
              <a:t>Valorar </a:t>
            </a:r>
            <a:r>
              <a:rPr lang="es-ES" dirty="0" err="1" smtClean="0"/>
              <a:t>radioteràpia</a:t>
            </a:r>
            <a:endParaRPr lang="es-ES" dirty="0" smtClean="0"/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/>
              <a:t>Valorar corticoides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/>
              <a:t>Adrenalina </a:t>
            </a:r>
            <a:r>
              <a:rPr lang="es-ES" dirty="0" err="1" smtClean="0"/>
              <a:t>nebulitzada</a:t>
            </a:r>
            <a:r>
              <a:rPr lang="es-ES" dirty="0" smtClean="0"/>
              <a:t>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sz="3600" b="1" dirty="0" smtClean="0"/>
              <a:t>Mesures no </a:t>
            </a:r>
            <a:r>
              <a:rPr lang="es-ES_tradnl" sz="3600" b="1" dirty="0" err="1" smtClean="0"/>
              <a:t>farmacològiques</a:t>
            </a:r>
            <a:endParaRPr lang="es-ES_tradnl" sz="3600" b="1" dirty="0" smtClean="0"/>
          </a:p>
          <a:p>
            <a:pPr marL="365760" indent="-256032">
              <a:spcBef>
                <a:spcPct val="50000"/>
              </a:spcBef>
              <a:buNone/>
              <a:defRPr/>
            </a:pPr>
            <a:endParaRPr lang="es-ES_tradnl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800" dirty="0" err="1" smtClean="0"/>
              <a:t>Mantenir</a:t>
            </a:r>
            <a:r>
              <a:rPr lang="es-ES" sz="2800" dirty="0" smtClean="0"/>
              <a:t> la calma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800" dirty="0" err="1" smtClean="0"/>
              <a:t>Oferir</a:t>
            </a:r>
            <a:r>
              <a:rPr lang="es-ES" sz="2800" dirty="0" smtClean="0"/>
              <a:t> una </a:t>
            </a:r>
            <a:r>
              <a:rPr lang="es-ES" sz="2800" dirty="0" err="1" smtClean="0"/>
              <a:t>explicació</a:t>
            </a:r>
            <a:r>
              <a:rPr lang="es-ES" sz="2800" dirty="0" smtClean="0"/>
              <a:t> adaptada a la </a:t>
            </a:r>
            <a:r>
              <a:rPr lang="es-ES" sz="2800" dirty="0" err="1" smtClean="0"/>
              <a:t>situació</a:t>
            </a:r>
            <a:r>
              <a:rPr lang="es-ES" sz="2800" dirty="0" smtClean="0"/>
              <a:t> del </a:t>
            </a:r>
            <a:r>
              <a:rPr lang="es-ES" sz="2800" dirty="0" err="1" smtClean="0"/>
              <a:t>pacient</a:t>
            </a:r>
            <a:r>
              <a:rPr lang="es-ES" sz="2800" dirty="0" smtClean="0"/>
              <a:t> i </a:t>
            </a:r>
            <a:r>
              <a:rPr lang="es-ES" sz="2800" dirty="0" err="1" smtClean="0"/>
              <a:t>família</a:t>
            </a:r>
            <a:r>
              <a:rPr lang="es-ES" sz="2800" dirty="0" smtClean="0"/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800" dirty="0" smtClean="0"/>
              <a:t>Posar el </a:t>
            </a:r>
            <a:r>
              <a:rPr lang="es-ES" sz="2800" dirty="0" err="1" smtClean="0"/>
              <a:t>pacient</a:t>
            </a:r>
            <a:r>
              <a:rPr lang="es-ES" sz="2800" dirty="0" smtClean="0"/>
              <a:t> en la postura que </a:t>
            </a:r>
            <a:r>
              <a:rPr lang="es-ES" sz="2800" dirty="0" err="1" smtClean="0"/>
              <a:t>li</a:t>
            </a:r>
            <a:r>
              <a:rPr lang="es-ES" sz="2800" dirty="0" smtClean="0"/>
              <a:t> </a:t>
            </a:r>
            <a:r>
              <a:rPr lang="es-ES" sz="2800" dirty="0" err="1" smtClean="0"/>
              <a:t>resulti</a:t>
            </a:r>
            <a:r>
              <a:rPr lang="es-ES" sz="2800" dirty="0" smtClean="0"/>
              <a:t> </a:t>
            </a:r>
            <a:r>
              <a:rPr lang="es-ES" sz="2800" dirty="0" err="1" smtClean="0"/>
              <a:t>més</a:t>
            </a:r>
            <a:r>
              <a:rPr lang="es-ES" sz="2800" dirty="0" smtClean="0"/>
              <a:t> confortable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800" dirty="0" err="1" smtClean="0"/>
              <a:t>Utilitzar</a:t>
            </a:r>
            <a:r>
              <a:rPr lang="es-ES" sz="2800" dirty="0" smtClean="0"/>
              <a:t> talles o </a:t>
            </a:r>
            <a:r>
              <a:rPr lang="es-ES" sz="2800" dirty="0" err="1" smtClean="0"/>
              <a:t>tovalloles</a:t>
            </a:r>
            <a:r>
              <a:rPr lang="es-ES" sz="2800" dirty="0" smtClean="0"/>
              <a:t> de color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sz="3600" b="1" dirty="0" err="1" smtClean="0"/>
              <a:t>Tractament</a:t>
            </a:r>
            <a:r>
              <a:rPr lang="es-ES_tradnl" sz="3600" b="1" dirty="0" smtClean="0"/>
              <a:t> </a:t>
            </a:r>
            <a:r>
              <a:rPr lang="es-ES_tradnl" sz="3600" b="1" dirty="0" err="1" smtClean="0"/>
              <a:t>farmacològic</a:t>
            </a:r>
            <a:r>
              <a:rPr lang="es-ES_tradnl" sz="3600" b="1" dirty="0" smtClean="0"/>
              <a:t> </a:t>
            </a:r>
            <a:r>
              <a:rPr lang="es-ES_tradnl" sz="3600" b="1" dirty="0" err="1" smtClean="0"/>
              <a:t>hemoptisi</a:t>
            </a:r>
            <a:r>
              <a:rPr lang="es-ES_tradnl" sz="3600" b="1" dirty="0" smtClean="0"/>
              <a:t> </a:t>
            </a:r>
            <a:r>
              <a:rPr lang="es-ES_tradnl" sz="3600" b="1" dirty="0" err="1" smtClean="0"/>
              <a:t>massiva</a:t>
            </a:r>
            <a:endParaRPr lang="es-ES_tradnl" sz="3600" b="1" dirty="0" smtClean="0"/>
          </a:p>
          <a:p>
            <a:pPr marL="365760" indent="-256032">
              <a:spcBef>
                <a:spcPct val="50000"/>
              </a:spcBef>
              <a:buNone/>
              <a:defRPr/>
            </a:pPr>
            <a:endParaRPr lang="es-ES_tradnl" sz="3600" b="1" dirty="0" smtClean="0"/>
          </a:p>
          <a:p>
            <a:pPr marL="365760" indent="-256032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s-ES" sz="2800" dirty="0" err="1" smtClean="0"/>
              <a:t>Sedació</a:t>
            </a:r>
            <a:r>
              <a:rPr lang="es-ES" sz="2800" dirty="0" smtClean="0"/>
              <a:t> </a:t>
            </a:r>
            <a:r>
              <a:rPr lang="es-ES" sz="2800" dirty="0" err="1" smtClean="0"/>
              <a:t>pal·liativa</a:t>
            </a:r>
            <a:endParaRPr lang="es-ES" sz="2800" dirty="0" smtClean="0"/>
          </a:p>
          <a:p>
            <a:pPr>
              <a:lnSpc>
                <a:spcPct val="90000"/>
              </a:lnSpc>
              <a:buNone/>
            </a:pPr>
            <a:r>
              <a:rPr lang="es-ES" sz="2800" dirty="0" smtClean="0"/>
              <a:t>			*</a:t>
            </a:r>
            <a:r>
              <a:rPr lang="es-ES" sz="2800" dirty="0" err="1" smtClean="0"/>
              <a:t>Midazolam</a:t>
            </a:r>
            <a:endParaRPr lang="es-ES" sz="2800" dirty="0" smtClean="0"/>
          </a:p>
          <a:p>
            <a:pPr>
              <a:lnSpc>
                <a:spcPct val="90000"/>
              </a:lnSpc>
              <a:buNone/>
            </a:pPr>
            <a:r>
              <a:rPr lang="es-ES" sz="2800" dirty="0" smtClean="0"/>
              <a:t>			*</a:t>
            </a:r>
            <a:r>
              <a:rPr lang="es-ES" sz="2800" dirty="0" err="1" smtClean="0"/>
              <a:t>Clorur</a:t>
            </a:r>
            <a:r>
              <a:rPr lang="es-ES" sz="2800" dirty="0" smtClean="0"/>
              <a:t> </a:t>
            </a:r>
            <a:r>
              <a:rPr lang="es-ES" sz="2800" dirty="0" err="1" smtClean="0"/>
              <a:t>Mòrfic</a:t>
            </a:r>
            <a:endParaRPr lang="es-ES" sz="2800" dirty="0" smtClean="0"/>
          </a:p>
          <a:p>
            <a:pPr>
              <a:lnSpc>
                <a:spcPct val="90000"/>
              </a:lnSpc>
              <a:buNone/>
            </a:pPr>
            <a:endParaRPr lang="es-ES" sz="2800" dirty="0" smtClean="0"/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800" dirty="0" err="1" smtClean="0"/>
              <a:t>Via</a:t>
            </a:r>
            <a:r>
              <a:rPr lang="es-ES" sz="2800" dirty="0" smtClean="0"/>
              <a:t> SC i </a:t>
            </a:r>
            <a:r>
              <a:rPr lang="es-ES" sz="2800" dirty="0" err="1" smtClean="0"/>
              <a:t>medicació</a:t>
            </a:r>
            <a:r>
              <a:rPr lang="es-ES" sz="2800" dirty="0" smtClean="0"/>
              <a:t> preventiva</a:t>
            </a:r>
            <a:r>
              <a:rPr lang="es-ES" sz="2800" dirty="0" smtClean="0">
                <a:latin typeface="Sylfaen" pitchFamily="18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" sz="2800" dirty="0" smtClean="0"/>
              <a:t>Valorar </a:t>
            </a:r>
            <a:r>
              <a:rPr lang="es-ES" sz="2800" dirty="0" err="1" smtClean="0"/>
              <a:t>via</a:t>
            </a:r>
            <a:r>
              <a:rPr lang="es-ES" sz="2800" dirty="0" smtClean="0"/>
              <a:t> </a:t>
            </a:r>
            <a:r>
              <a:rPr lang="es-ES" sz="2800" dirty="0" err="1" smtClean="0"/>
              <a:t>endovenosa</a:t>
            </a:r>
            <a:r>
              <a:rPr lang="es-ES" sz="2800" dirty="0" smtClean="0"/>
              <a:t> per si es </a:t>
            </a:r>
            <a:r>
              <a:rPr lang="es-ES" sz="2800" dirty="0" err="1" smtClean="0"/>
              <a:t>produeix</a:t>
            </a:r>
            <a:r>
              <a:rPr lang="es-ES" sz="2800" dirty="0" smtClean="0"/>
              <a:t> un shock</a:t>
            </a:r>
          </a:p>
          <a:p>
            <a:endParaRPr lang="es-ES" sz="28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err="1" smtClean="0"/>
              <a:t>Dispnea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err="1" smtClean="0"/>
              <a:t>Hemoptisi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b="1" dirty="0" smtClean="0">
                <a:solidFill>
                  <a:schemeClr val="accent1"/>
                </a:solidFill>
              </a:rPr>
              <a:t>Tos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50803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1.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Símptomes</a:t>
            </a:r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respiratoris</a:t>
            </a:r>
            <a:endParaRPr lang="es-E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>
              <a:buFont typeface="Wingdings" pitchFamily="2" charset="2"/>
              <a:buChar char="§"/>
            </a:pPr>
            <a:r>
              <a:rPr lang="es-ES_tradnl" sz="2800" dirty="0" smtClean="0"/>
              <a:t>Identificar i </a:t>
            </a:r>
            <a:r>
              <a:rPr lang="es-ES_tradnl" sz="2800" dirty="0" err="1" smtClean="0"/>
              <a:t>tractar</a:t>
            </a:r>
            <a:r>
              <a:rPr lang="es-ES_tradnl" sz="2800" dirty="0" smtClean="0"/>
              <a:t> la causa, si </a:t>
            </a:r>
            <a:r>
              <a:rPr lang="es-ES_tradnl" sz="2800" dirty="0" err="1" smtClean="0"/>
              <a:t>és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possible</a:t>
            </a:r>
            <a:r>
              <a:rPr lang="es-ES_tradnl" sz="2800" dirty="0" smtClean="0"/>
              <a:t>. </a:t>
            </a:r>
          </a:p>
          <a:p>
            <a:pPr>
              <a:buFont typeface="Wingdings" pitchFamily="2" charset="2"/>
              <a:buChar char="§"/>
            </a:pPr>
            <a:endParaRPr lang="es-ES_tradnl" sz="2800" dirty="0" smtClean="0"/>
          </a:p>
          <a:p>
            <a:pPr>
              <a:buFont typeface="Wingdings" pitchFamily="2" charset="2"/>
              <a:buChar char="§"/>
            </a:pPr>
            <a:r>
              <a:rPr lang="es-ES_tradnl" sz="2800" dirty="0" err="1" smtClean="0"/>
              <a:t>Afavorir</a:t>
            </a:r>
            <a:r>
              <a:rPr lang="es-ES_tradnl" sz="2800" dirty="0" smtClean="0"/>
              <a:t> la tos si </a:t>
            </a:r>
            <a:r>
              <a:rPr lang="es-ES_tradnl" sz="2800" dirty="0" err="1" smtClean="0"/>
              <a:t>és</a:t>
            </a:r>
            <a:r>
              <a:rPr lang="es-ES_tradnl" sz="2800" dirty="0" smtClean="0"/>
              <a:t> productiva</a:t>
            </a:r>
          </a:p>
          <a:p>
            <a:pPr>
              <a:buFont typeface="Wingdings" pitchFamily="2" charset="2"/>
              <a:buChar char="§"/>
            </a:pPr>
            <a:endParaRPr lang="es-ES_tradnl" sz="2800" dirty="0" smtClean="0"/>
          </a:p>
          <a:p>
            <a:pPr>
              <a:buFont typeface="Wingdings" pitchFamily="2" charset="2"/>
              <a:buChar char="§"/>
            </a:pPr>
            <a:r>
              <a:rPr lang="es-ES_tradnl" sz="2800" dirty="0" smtClean="0"/>
              <a:t>Suprimir la tos si </a:t>
            </a:r>
            <a:r>
              <a:rPr lang="es-ES_tradnl" sz="2800" dirty="0" err="1" smtClean="0"/>
              <a:t>és</a:t>
            </a:r>
            <a:r>
              <a:rPr lang="es-ES_tradnl" sz="2800" dirty="0" smtClean="0"/>
              <a:t> inefectiva i </a:t>
            </a:r>
            <a:r>
              <a:rPr lang="es-ES_tradnl" sz="2800" dirty="0" err="1" smtClean="0"/>
              <a:t>pot</a:t>
            </a:r>
            <a:r>
              <a:rPr lang="es-ES_tradnl" sz="2800" dirty="0" smtClean="0"/>
              <a:t> ser </a:t>
            </a:r>
            <a:r>
              <a:rPr lang="es-ES_tradnl" sz="2800" dirty="0" err="1" smtClean="0"/>
              <a:t>esgotadora</a:t>
            </a: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8068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Tos</a:t>
            </a:r>
            <a:endParaRPr lang="es-E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857356" y="214290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Etiologia</a:t>
            </a:r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 de la tos</a:t>
            </a:r>
            <a:endParaRPr lang="es-ES" sz="3600" b="1" dirty="0">
              <a:latin typeface="+mj-lt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714480" y="857232"/>
          <a:ext cx="7143800" cy="573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84"/>
                <a:gridCol w="2714644"/>
                <a:gridCol w="3143272"/>
              </a:tblGrid>
              <a:tr h="950498">
                <a:tc>
                  <a:txBody>
                    <a:bodyPr/>
                    <a:lstStyle/>
                    <a:p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Ambientals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Estímuls</a:t>
                      </a: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químics</a:t>
                      </a:r>
                      <a:endParaRPr lang="es-E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" sz="160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smtClean="0">
                          <a:solidFill>
                            <a:schemeClr val="tx1"/>
                          </a:solidFill>
                        </a:rPr>
                        <a:t>Tèrmics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Fums</a:t>
                      </a: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tabac</a:t>
                      </a: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contaminació</a:t>
                      </a: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Gasos</a:t>
                      </a: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salfuman</a:t>
                      </a: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llexiu</a:t>
                      </a: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amoniac</a:t>
                      </a:r>
                      <a:endParaRPr lang="es-E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Aire </a:t>
                      </a:r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fred</a:t>
                      </a:r>
                      <a:endParaRPr lang="es-E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Aire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</a:rPr>
                        <a:t>calent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61720">
                <a:tc>
                  <a:txBody>
                    <a:bodyPr/>
                    <a:lstStyle/>
                    <a:p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Càncer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Irritació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mecànica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vies</a:t>
                      </a:r>
                      <a:endParaRPr lang="es-ES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Irritació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mecànica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seroses</a:t>
                      </a:r>
                      <a:endParaRPr lang="es-ES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Irritació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diafragmàtica</a:t>
                      </a:r>
                      <a:endParaRPr lang="es-ES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Fístula</a:t>
                      </a:r>
                      <a:r>
                        <a:rPr lang="es-ES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="1" baseline="0" dirty="0" err="1" smtClean="0">
                          <a:solidFill>
                            <a:schemeClr val="tx1"/>
                          </a:solidFill>
                        </a:rPr>
                        <a:t>traqueoesofàgica</a:t>
                      </a:r>
                      <a:endParaRPr lang="es-ES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b="1" baseline="0" dirty="0" smtClean="0">
                          <a:solidFill>
                            <a:schemeClr val="tx1"/>
                          </a:solidFill>
                        </a:rPr>
                        <a:t>Linfangitis carcinomatosa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Faringe,</a:t>
                      </a:r>
                      <a:r>
                        <a:rPr lang="es-ES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="1" baseline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ràquea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s-ES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="1" baseline="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ronquis</a:t>
                      </a:r>
                      <a:endParaRPr lang="es-ES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Pleura,</a:t>
                      </a:r>
                      <a:r>
                        <a:rPr lang="es-ES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Pericardi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9276">
                <a:tc>
                  <a:txBody>
                    <a:bodyPr/>
                    <a:lstStyle/>
                    <a:p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Infeccions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Per 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debilitat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 i/o 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enllitament</a:t>
                      </a:r>
                      <a:endParaRPr lang="es-ES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Per 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inmunodeficiència</a:t>
                      </a:r>
                      <a:endParaRPr lang="es-ES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ca-ES" sz="1600" b="1" noProof="0" dirty="0" smtClean="0">
                          <a:solidFill>
                            <a:schemeClr val="tx1"/>
                          </a:solidFill>
                        </a:rPr>
                        <a:t>Càncer, SIDA, induïdes</a:t>
                      </a:r>
                      <a:r>
                        <a:rPr lang="ca-ES" sz="1600" b="1" baseline="0" noProof="0" dirty="0" smtClean="0">
                          <a:solidFill>
                            <a:schemeClr val="tx1"/>
                          </a:solidFill>
                        </a:rPr>
                        <a:t> per fàrmacs, malnutrició</a:t>
                      </a:r>
                      <a:endParaRPr lang="ca-ES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06607">
                <a:tc>
                  <a:txBody>
                    <a:bodyPr/>
                    <a:lstStyle/>
                    <a:p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Altres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Rinorrea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 posterior</a:t>
                      </a:r>
                    </a:p>
                    <a:p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Insuficiència</a:t>
                      </a:r>
                      <a:r>
                        <a:rPr lang="es-ES" sz="1600" b="1" baseline="0" dirty="0" smtClean="0">
                          <a:solidFill>
                            <a:schemeClr val="tx1"/>
                          </a:solidFill>
                        </a:rPr>
                        <a:t> cardíaca</a:t>
                      </a:r>
                    </a:p>
                    <a:p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IECA</a:t>
                      </a:r>
                    </a:p>
                    <a:p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EPOC / Asma</a:t>
                      </a:r>
                    </a:p>
                    <a:p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Fibrosis pulmonar</a:t>
                      </a:r>
                    </a:p>
                    <a:p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Alèrgia</a:t>
                      </a:r>
                      <a:endParaRPr lang="es-ES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Patologia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esofàgica</a:t>
                      </a:r>
                      <a:endParaRPr lang="es-ES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b="1" dirty="0" err="1" smtClean="0">
                          <a:solidFill>
                            <a:schemeClr val="tx1"/>
                          </a:solidFill>
                        </a:rPr>
                        <a:t>Malalties</a:t>
                      </a:r>
                      <a:r>
                        <a:rPr lang="es-ES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b="1" baseline="0" dirty="0" err="1" smtClean="0">
                          <a:solidFill>
                            <a:schemeClr val="tx1"/>
                          </a:solidFill>
                        </a:rPr>
                        <a:t>granulomatoses</a:t>
                      </a:r>
                      <a:endParaRPr lang="es-ES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b="1" baseline="0" dirty="0" err="1" smtClean="0">
                          <a:solidFill>
                            <a:schemeClr val="tx1"/>
                          </a:solidFill>
                        </a:rPr>
                        <a:t>Patologia</a:t>
                      </a:r>
                      <a:r>
                        <a:rPr lang="es-ES" sz="1600" b="1" baseline="0" dirty="0" smtClean="0">
                          <a:solidFill>
                            <a:schemeClr val="tx1"/>
                          </a:solidFill>
                        </a:rPr>
                        <a:t> neuromuscular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a-ES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sz="3600" b="1" dirty="0" err="1" smtClean="0"/>
              <a:t>Tractament</a:t>
            </a:r>
            <a:endParaRPr lang="es-ES_tradnl" sz="3600" b="1" dirty="0" smtClean="0"/>
          </a:p>
          <a:p>
            <a:pPr marL="365760" indent="-256032">
              <a:spcBef>
                <a:spcPct val="50000"/>
              </a:spcBef>
              <a:buNone/>
              <a:defRPr/>
            </a:pPr>
            <a:endParaRPr lang="es-ES_tradnl" sz="3600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800" dirty="0" err="1" smtClean="0"/>
              <a:t>Explicació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senzilla</a:t>
            </a:r>
            <a:r>
              <a:rPr lang="es-ES_tradnl" sz="2800" dirty="0" smtClean="0"/>
              <a:t> al </a:t>
            </a:r>
            <a:r>
              <a:rPr lang="es-ES_tradnl" sz="2800" dirty="0" err="1" smtClean="0"/>
              <a:t>malalt</a:t>
            </a:r>
            <a:r>
              <a:rPr lang="es-ES_tradnl" sz="2800" dirty="0" smtClean="0"/>
              <a:t> i </a:t>
            </a:r>
            <a:r>
              <a:rPr lang="es-ES_tradnl" sz="2800" dirty="0" err="1" smtClean="0"/>
              <a:t>família</a:t>
            </a:r>
            <a:endParaRPr lang="es-ES_tradnl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800" dirty="0" smtClean="0"/>
              <a:t>Evitar causes externes / </a:t>
            </a:r>
            <a:r>
              <a:rPr lang="es-ES_tradnl" sz="2800" dirty="0" err="1" smtClean="0"/>
              <a:t>desencadenants</a:t>
            </a:r>
            <a:endParaRPr lang="es-ES_tradnl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800" dirty="0" smtClean="0"/>
              <a:t>Mesures </a:t>
            </a:r>
            <a:r>
              <a:rPr lang="es-ES_tradnl" sz="2800" dirty="0" err="1" smtClean="0"/>
              <a:t>posturals</a:t>
            </a:r>
            <a:endParaRPr lang="es-ES_tradnl" sz="2800" dirty="0" smtClean="0"/>
          </a:p>
          <a:p>
            <a:endParaRPr lang="es-ES" sz="28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sz="3600" b="1" dirty="0" err="1" smtClean="0"/>
              <a:t>Tractament</a:t>
            </a:r>
            <a:r>
              <a:rPr lang="es-ES_tradnl" sz="3600" b="1" dirty="0" smtClean="0"/>
              <a:t> </a:t>
            </a:r>
            <a:r>
              <a:rPr lang="es-ES_tradnl" sz="3600" b="1" dirty="0" err="1" smtClean="0"/>
              <a:t>etiològic</a:t>
            </a:r>
            <a:r>
              <a:rPr lang="es-ES_tradnl" sz="3600" b="1" dirty="0" smtClean="0"/>
              <a:t>:</a:t>
            </a:r>
          </a:p>
          <a:p>
            <a:pPr marL="365760" indent="-256032">
              <a:spcBef>
                <a:spcPct val="50000"/>
              </a:spcBef>
              <a:buNone/>
              <a:defRPr/>
            </a:pPr>
            <a:endParaRPr lang="es-ES_tradnl" sz="3600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800" dirty="0" err="1" smtClean="0"/>
              <a:t>Antibiòtic</a:t>
            </a:r>
            <a:endParaRPr lang="es-ES_tradnl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800" dirty="0" err="1" smtClean="0"/>
              <a:t>Mucolítics</a:t>
            </a:r>
            <a:endParaRPr lang="es-ES_tradnl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800" dirty="0" err="1" smtClean="0"/>
              <a:t>Broncodilatadors</a:t>
            </a:r>
            <a:endParaRPr lang="es-ES_tradnl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800" dirty="0" err="1" smtClean="0"/>
              <a:t>Ansiolític</a:t>
            </a:r>
            <a:endParaRPr lang="es-ES_tradnl" sz="2800" dirty="0" smtClean="0"/>
          </a:p>
          <a:p>
            <a:endParaRPr lang="es-ES" sz="28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 fontScale="85000" lnSpcReduction="20000"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ca-ES" sz="3800" b="1" dirty="0" smtClean="0">
                <a:latin typeface="+mj-lt"/>
              </a:rPr>
              <a:t>Tractament simptomàtic:</a:t>
            </a:r>
          </a:p>
          <a:p>
            <a:pPr marL="365760" indent="-256032">
              <a:spcBef>
                <a:spcPct val="50000"/>
              </a:spcBef>
              <a:buNone/>
              <a:defRPr/>
            </a:pPr>
            <a:endParaRPr lang="ca-ES" sz="3600" b="1" dirty="0" smtClean="0"/>
          </a:p>
          <a:p>
            <a:pPr marL="365760" indent="-256032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sz="2600" dirty="0" smtClean="0">
                <a:ea typeface="Verdana" pitchFamily="34" charset="0"/>
                <a:cs typeface="Verdana" pitchFamily="34" charset="0"/>
              </a:rPr>
              <a:t>Només tos: DEXTROMETORFANO   </a:t>
            </a:r>
          </a:p>
          <a:p>
            <a:pPr marL="365760" indent="-256032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sz="2600" dirty="0" smtClean="0">
                <a:ea typeface="Verdana" pitchFamily="34" charset="0"/>
                <a:cs typeface="Verdana" pitchFamily="34" charset="0"/>
              </a:rPr>
              <a:t>Tos i dolor: </a:t>
            </a:r>
          </a:p>
          <a:p>
            <a:pPr marL="765810" lvl="1" indent="-256032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ca-ES" sz="2400" dirty="0" smtClean="0">
                <a:ea typeface="Verdana" pitchFamily="34" charset="0"/>
                <a:cs typeface="Verdana" pitchFamily="34" charset="0"/>
              </a:rPr>
              <a:t>CODEÏNA: 15 mg/4-6 h/</a:t>
            </a:r>
            <a:r>
              <a:rPr lang="ca-ES" sz="2400" dirty="0" err="1" smtClean="0">
                <a:ea typeface="Verdana" pitchFamily="34" charset="0"/>
                <a:cs typeface="Verdana" pitchFamily="34" charset="0"/>
              </a:rPr>
              <a:t>V.O</a:t>
            </a:r>
            <a:r>
              <a:rPr lang="ca-ES" sz="2400" dirty="0" smtClean="0">
                <a:ea typeface="Verdana" pitchFamily="34" charset="0"/>
                <a:cs typeface="Verdana" pitchFamily="34" charset="0"/>
              </a:rPr>
              <a:t>.</a:t>
            </a:r>
          </a:p>
          <a:p>
            <a:pPr marL="765810" lvl="1" indent="-256032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ca-ES" sz="2400" dirty="0" smtClean="0">
                <a:ea typeface="Verdana" pitchFamily="34" charset="0"/>
                <a:cs typeface="Verdana" pitchFamily="34" charset="0"/>
              </a:rPr>
              <a:t>CL. MÒRFIC: 5 mg/ 4 h/ </a:t>
            </a:r>
            <a:r>
              <a:rPr lang="ca-ES" sz="2400" dirty="0" err="1" smtClean="0">
                <a:ea typeface="Verdana" pitchFamily="34" charset="0"/>
                <a:cs typeface="Verdana" pitchFamily="34" charset="0"/>
              </a:rPr>
              <a:t>V.O</a:t>
            </a:r>
            <a:r>
              <a:rPr lang="ca-ES" sz="2400" dirty="0" smtClean="0">
                <a:ea typeface="Verdana" pitchFamily="34" charset="0"/>
                <a:cs typeface="Verdana" pitchFamily="34" charset="0"/>
              </a:rPr>
              <a:t>.</a:t>
            </a:r>
          </a:p>
          <a:p>
            <a:pPr marL="765810" lvl="1" indent="-256032">
              <a:lnSpc>
                <a:spcPct val="150000"/>
              </a:lnSpc>
              <a:buNone/>
              <a:defRPr/>
            </a:pPr>
            <a:endParaRPr lang="ca-ES" sz="2200" dirty="0" smtClean="0">
              <a:ea typeface="Verdana" pitchFamily="34" charset="0"/>
              <a:cs typeface="Verdana" pitchFamily="34" charset="0"/>
            </a:endParaRPr>
          </a:p>
          <a:p>
            <a:pPr marL="365760" lvl="1" indent="-256032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ca-ES" sz="2600" dirty="0" smtClean="0">
                <a:ea typeface="Verdana" pitchFamily="34" charset="0"/>
                <a:cs typeface="Verdana" pitchFamily="34" charset="0"/>
              </a:rPr>
              <a:t>Tos rebel:</a:t>
            </a:r>
          </a:p>
          <a:p>
            <a:pPr marL="765810" lvl="2" indent="-256032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ca-ES" sz="2200" dirty="0" smtClean="0">
                <a:ea typeface="Verdana" pitchFamily="34" charset="0"/>
                <a:cs typeface="Verdana" pitchFamily="34" charset="0"/>
              </a:rPr>
              <a:t>Associar </a:t>
            </a:r>
            <a:r>
              <a:rPr lang="ca-ES" sz="2200" dirty="0" err="1" smtClean="0">
                <a:ea typeface="Verdana" pitchFamily="34" charset="0"/>
                <a:cs typeface="Verdana" pitchFamily="34" charset="0"/>
              </a:rPr>
              <a:t>Dextrometorfano</a:t>
            </a:r>
            <a:r>
              <a:rPr lang="ca-ES" sz="2200" dirty="0" smtClean="0">
                <a:ea typeface="Verdana" pitchFamily="34" charset="0"/>
                <a:cs typeface="Verdana" pitchFamily="34" charset="0"/>
              </a:rPr>
              <a:t>+ Mòrfic ?</a:t>
            </a:r>
          </a:p>
          <a:p>
            <a:pPr marL="765810" lvl="2" indent="-256032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ca-ES" sz="2600" dirty="0" smtClean="0">
                <a:ea typeface="Verdana" pitchFamily="34" charset="0"/>
                <a:cs typeface="Verdana" pitchFamily="34" charset="0"/>
              </a:rPr>
              <a:t>Metadona 3-5 mg/ 8 h/ </a:t>
            </a:r>
            <a:r>
              <a:rPr lang="ca-ES" sz="2600" dirty="0" err="1" smtClean="0">
                <a:ea typeface="Verdana" pitchFamily="34" charset="0"/>
                <a:cs typeface="Verdana" pitchFamily="34" charset="0"/>
              </a:rPr>
              <a:t>V.O</a:t>
            </a:r>
            <a:r>
              <a:rPr lang="ca-ES" sz="2600" dirty="0" smtClean="0">
                <a:ea typeface="Verdana" pitchFamily="34" charset="0"/>
                <a:cs typeface="Verdana" pitchFamily="34" charset="0"/>
              </a:rPr>
              <a:t>.?</a:t>
            </a:r>
          </a:p>
          <a:p>
            <a:pPr marL="765810" lvl="2" indent="-256032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ca-ES" sz="2600" dirty="0" smtClean="0">
                <a:ea typeface="Verdana" pitchFamily="34" charset="0"/>
                <a:cs typeface="Verdana" pitchFamily="34" charset="0"/>
              </a:rPr>
              <a:t>Anestèsics locals via </a:t>
            </a:r>
            <a:r>
              <a:rPr lang="ca-ES" sz="2600" dirty="0" err="1" smtClean="0">
                <a:ea typeface="Verdana" pitchFamily="34" charset="0"/>
                <a:cs typeface="Verdana" pitchFamily="34" charset="0"/>
              </a:rPr>
              <a:t>inhalatoria</a:t>
            </a:r>
            <a:r>
              <a:rPr lang="ca-ES" sz="2600" dirty="0" smtClean="0"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s-ES" sz="28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5" descr="tablas tos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714375"/>
            <a:ext cx="53340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Text Box 10"/>
          <p:cNvSpPr txBox="1">
            <a:spLocks noChangeArrowheads="1"/>
          </p:cNvSpPr>
          <p:nvPr/>
        </p:nvSpPr>
        <p:spPr bwMode="auto">
          <a:xfrm>
            <a:off x="1000125" y="5786438"/>
            <a:ext cx="7358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>
                <a:latin typeface="Calibri" pitchFamily="34" charset="0"/>
              </a:rPr>
              <a:t>G. Hanks; N.I. Cherny; et al: </a:t>
            </a:r>
            <a:r>
              <a:rPr lang="es-ES_tradnl" sz="1200" i="1">
                <a:latin typeface="Calibri" pitchFamily="34" charset="0"/>
              </a:rPr>
              <a:t>Oxford Texbook of Palliative Medicine</a:t>
            </a:r>
            <a:r>
              <a:rPr lang="es-ES_tradnl" sz="1200">
                <a:latin typeface="Calibri" pitchFamily="34" charset="0"/>
              </a:rPr>
              <a:t>. Oxford University Press.</a:t>
            </a:r>
            <a:r>
              <a:rPr lang="es-ES_tradnl" sz="1200" i="1">
                <a:latin typeface="Calibri" pitchFamily="34" charset="0"/>
              </a:rPr>
              <a:t> </a:t>
            </a:r>
            <a:r>
              <a:rPr lang="es-ES_tradnl" sz="1200">
                <a:latin typeface="Calibri" pitchFamily="34" charset="0"/>
              </a:rPr>
              <a:t>Fourth edition. 2010</a:t>
            </a:r>
            <a:r>
              <a:rPr lang="es-ES_tradnl">
                <a:latin typeface="Calibri" pitchFamily="34" charset="0"/>
              </a:rPr>
              <a:t>.</a:t>
            </a:r>
            <a:endParaRPr lang="es-E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3042" y="274638"/>
            <a:ext cx="7286676" cy="796908"/>
          </a:xfrm>
        </p:spPr>
        <p:txBody>
          <a:bodyPr>
            <a:noAutofit/>
          </a:bodyPr>
          <a:lstStyle/>
          <a:p>
            <a:r>
              <a:rPr lang="es-ES" sz="2800" b="1" dirty="0" err="1" smtClean="0"/>
              <a:t>Necessitats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dels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malalts</a:t>
            </a:r>
            <a:r>
              <a:rPr lang="es-ES" sz="2800" b="1" dirty="0" smtClean="0"/>
              <a:t> en </a:t>
            </a:r>
            <a:r>
              <a:rPr lang="es-ES" sz="2800" b="1" dirty="0" err="1" smtClean="0"/>
              <a:t>situació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pal·liativa</a:t>
            </a:r>
            <a:endParaRPr lang="es-ES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6829444" cy="4840303"/>
          </a:xfrm>
        </p:spPr>
        <p:txBody>
          <a:bodyPr>
            <a:normAutofit/>
          </a:bodyPr>
          <a:lstStyle/>
          <a:p>
            <a:pPr marL="450850" indent="-450850" algn="ctr">
              <a:buClr>
                <a:schemeClr val="tx2"/>
              </a:buClr>
              <a:buNone/>
            </a:pPr>
            <a:endParaRPr lang="es-ES_tradnl" sz="2800" b="1" i="1" dirty="0" smtClean="0"/>
          </a:p>
          <a:p>
            <a:pPr marL="450850" indent="-450850" algn="ctr">
              <a:buClr>
                <a:schemeClr val="tx2"/>
              </a:buClr>
              <a:buNone/>
            </a:pPr>
            <a:r>
              <a:rPr lang="es-ES_tradnl" sz="2800" b="1" i="1" dirty="0" err="1" smtClean="0"/>
              <a:t>Tenir</a:t>
            </a:r>
            <a:r>
              <a:rPr lang="es-ES_tradnl" sz="2800" b="1" i="1" dirty="0" smtClean="0"/>
              <a:t> un bon control del dolor i </a:t>
            </a:r>
            <a:r>
              <a:rPr lang="es-ES_tradnl" sz="2800" b="1" i="1" dirty="0" err="1" smtClean="0"/>
              <a:t>altres</a:t>
            </a:r>
            <a:r>
              <a:rPr lang="es-ES_tradnl" sz="2800" b="1" i="1" dirty="0" smtClean="0"/>
              <a:t> </a:t>
            </a:r>
            <a:r>
              <a:rPr lang="es-ES_tradnl" sz="2800" b="1" i="1" dirty="0" err="1" smtClean="0"/>
              <a:t>símptomes</a:t>
            </a:r>
            <a:endParaRPr lang="es-ES_tradnl" sz="2800" b="1" i="1" dirty="0" smtClean="0"/>
          </a:p>
          <a:p>
            <a:pPr marL="450850" indent="-450850">
              <a:buClr>
                <a:schemeClr val="tx2"/>
              </a:buClr>
              <a:buFont typeface="Wingdings" pitchFamily="2" charset="2"/>
              <a:buChar char="§"/>
            </a:pPr>
            <a:r>
              <a:rPr lang="es-ES_tradnl" sz="2800" dirty="0" smtClean="0"/>
              <a:t>Evitar una </a:t>
            </a:r>
            <a:r>
              <a:rPr lang="es-ES_tradnl" sz="2800" dirty="0" err="1" smtClean="0"/>
              <a:t>prolongació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inadequada</a:t>
            </a:r>
            <a:r>
              <a:rPr lang="es-ES_tradnl" sz="2800" dirty="0" smtClean="0"/>
              <a:t> del </a:t>
            </a:r>
            <a:r>
              <a:rPr lang="es-ES_tradnl" sz="2800" dirty="0" err="1" smtClean="0"/>
              <a:t>procés</a:t>
            </a:r>
            <a:r>
              <a:rPr lang="es-ES_tradnl" sz="2800" dirty="0" smtClean="0"/>
              <a:t> de morir</a:t>
            </a:r>
          </a:p>
          <a:p>
            <a:pPr marL="450850" indent="-450850">
              <a:buClr>
                <a:schemeClr val="tx2"/>
              </a:buClr>
              <a:buFont typeface="Wingdings" pitchFamily="2" charset="2"/>
              <a:buChar char="§"/>
            </a:pPr>
            <a:r>
              <a:rPr lang="es-ES_tradnl" sz="2800" dirty="0" err="1" smtClean="0"/>
              <a:t>Mantenir</a:t>
            </a:r>
            <a:r>
              <a:rPr lang="es-ES_tradnl" sz="2800" dirty="0" smtClean="0"/>
              <a:t> la </a:t>
            </a:r>
            <a:r>
              <a:rPr lang="es-ES_tradnl" sz="2800" dirty="0" err="1" smtClean="0"/>
              <a:t>màxima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autonomia</a:t>
            </a:r>
            <a:endParaRPr lang="es-ES_tradnl" sz="2800" dirty="0" smtClean="0"/>
          </a:p>
          <a:p>
            <a:pPr marL="450850" indent="-450850">
              <a:buClr>
                <a:schemeClr val="tx2"/>
              </a:buClr>
              <a:buFont typeface="Wingdings" pitchFamily="2" charset="2"/>
              <a:buChar char="§"/>
            </a:pPr>
            <a:r>
              <a:rPr lang="es-ES_tradnl" sz="2800" dirty="0" smtClean="0"/>
              <a:t>Poder </a:t>
            </a:r>
            <a:r>
              <a:rPr lang="es-ES_tradnl" sz="2800" dirty="0" err="1" smtClean="0"/>
              <a:t>alleujar</a:t>
            </a:r>
            <a:r>
              <a:rPr lang="es-ES_tradnl" sz="2800" dirty="0" smtClean="0"/>
              <a:t> la </a:t>
            </a:r>
            <a:r>
              <a:rPr lang="es-ES_tradnl" sz="2800" dirty="0" err="1" smtClean="0"/>
              <a:t>seva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càrrega</a:t>
            </a:r>
            <a:r>
              <a:rPr lang="es-ES_tradnl" sz="2800" dirty="0" smtClean="0"/>
              <a:t> emocional</a:t>
            </a:r>
          </a:p>
          <a:p>
            <a:pPr marL="450850" indent="-450850">
              <a:buClr>
                <a:schemeClr val="tx2"/>
              </a:buClr>
              <a:buFont typeface="Wingdings" pitchFamily="2" charset="2"/>
              <a:buChar char="§"/>
            </a:pPr>
            <a:r>
              <a:rPr lang="es-ES_tradnl" sz="2800" dirty="0" err="1" smtClean="0"/>
              <a:t>Reforçar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els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llaços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afectius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amb</a:t>
            </a:r>
            <a:r>
              <a:rPr lang="es-ES_tradnl" sz="2800" dirty="0" smtClean="0"/>
              <a:t> les persones </a:t>
            </a:r>
            <a:r>
              <a:rPr lang="es-ES_tradnl" sz="2800" dirty="0" err="1" smtClean="0"/>
              <a:t>estimades</a:t>
            </a:r>
            <a:r>
              <a:rPr lang="es-ES_tradnl" sz="2800" dirty="0" smtClean="0"/>
              <a:t>.</a:t>
            </a:r>
            <a:endParaRPr lang="ca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85918" y="6143644"/>
            <a:ext cx="678661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 i="1" dirty="0"/>
              <a:t>Singer PA et al.  </a:t>
            </a:r>
            <a:r>
              <a:rPr lang="es-ES_tradnl" sz="1400" i="1" dirty="0" err="1"/>
              <a:t>Quality</a:t>
            </a:r>
            <a:r>
              <a:rPr lang="es-ES_tradnl" sz="1400" i="1" dirty="0"/>
              <a:t> </a:t>
            </a:r>
            <a:r>
              <a:rPr lang="es-ES_tradnl" sz="1400" i="1" dirty="0" err="1"/>
              <a:t>End</a:t>
            </a:r>
            <a:r>
              <a:rPr lang="es-ES_tradnl" sz="1400" i="1" dirty="0"/>
              <a:t> of </a:t>
            </a:r>
            <a:r>
              <a:rPr lang="es-ES_tradnl" sz="1400" i="1" dirty="0" err="1"/>
              <a:t>Life</a:t>
            </a:r>
            <a:r>
              <a:rPr lang="es-ES_tradnl" sz="1400" i="1" dirty="0"/>
              <a:t> </a:t>
            </a:r>
            <a:r>
              <a:rPr lang="es-ES_tradnl" sz="1400" i="1" dirty="0" err="1"/>
              <a:t>Care</a:t>
            </a:r>
            <a:r>
              <a:rPr lang="es-ES_tradnl" sz="1400" i="1" dirty="0"/>
              <a:t>: </a:t>
            </a:r>
            <a:r>
              <a:rPr lang="es-ES_tradnl" sz="1400" i="1" dirty="0" err="1"/>
              <a:t>Patients</a:t>
            </a:r>
            <a:r>
              <a:rPr lang="es-ES_tradnl" sz="1400" i="1" dirty="0"/>
              <a:t>’ </a:t>
            </a:r>
            <a:r>
              <a:rPr lang="es-ES_tradnl" sz="1400" i="1" dirty="0" err="1"/>
              <a:t>Perspectives</a:t>
            </a:r>
            <a:r>
              <a:rPr lang="es-ES_tradnl" sz="1400" i="1" dirty="0"/>
              <a:t> JAMA, 1999; 281:163-16</a:t>
            </a:r>
            <a:endParaRPr lang="es-E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respiratoris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Alteracions</a:t>
            </a:r>
            <a:r>
              <a:rPr lang="es-ES" sz="2800" b="1" dirty="0" smtClean="0">
                <a:solidFill>
                  <a:schemeClr val="accent1"/>
                </a:solidFill>
              </a:rPr>
              <a:t> de </a:t>
            </a:r>
            <a:r>
              <a:rPr lang="es-ES" sz="2800" b="1" dirty="0" err="1" smtClean="0">
                <a:solidFill>
                  <a:schemeClr val="accent1"/>
                </a:solidFill>
              </a:rPr>
              <a:t>pell</a:t>
            </a:r>
            <a:r>
              <a:rPr lang="es-ES" sz="2800" b="1" dirty="0" smtClean="0">
                <a:solidFill>
                  <a:schemeClr val="accent1"/>
                </a:solidFill>
              </a:rPr>
              <a:t> i </a:t>
            </a:r>
            <a:r>
              <a:rPr lang="es-ES" sz="2800" b="1" dirty="0" err="1" smtClean="0">
                <a:solidFill>
                  <a:schemeClr val="accent1"/>
                </a:solidFill>
              </a:rPr>
              <a:t>mucoses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gastrointestinals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generals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psiconeurològics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Dolor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224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Símptomes</a:t>
            </a:r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 en Cures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Pal·liatives</a:t>
            </a:r>
            <a:endParaRPr lang="es-E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Xerostomia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smtClean="0"/>
              <a:t>Úlcera tumoral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smtClean="0"/>
              <a:t>Úlcera per </a:t>
            </a:r>
            <a:r>
              <a:rPr lang="es-ES" sz="2800" dirty="0" err="1" smtClean="0"/>
              <a:t>pressió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err="1" smtClean="0"/>
              <a:t>Pruïja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182718" cy="837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2. </a:t>
            </a:r>
            <a:r>
              <a:rPr lang="es-ES" sz="3600" b="1" dirty="0" err="1" smtClean="0"/>
              <a:t>Alteracions</a:t>
            </a:r>
            <a:r>
              <a:rPr lang="es-ES" sz="3600" b="1" dirty="0" smtClean="0"/>
              <a:t> de </a:t>
            </a:r>
            <a:r>
              <a:rPr lang="es-ES" sz="3600" b="1" dirty="0" err="1" smtClean="0"/>
              <a:t>pell</a:t>
            </a:r>
            <a:r>
              <a:rPr lang="es-ES" sz="3600" b="1" dirty="0" smtClean="0"/>
              <a:t> i </a:t>
            </a:r>
            <a:r>
              <a:rPr lang="es-ES" sz="3600" b="1" dirty="0" err="1" smtClean="0"/>
              <a:t>mucoses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lnSpc>
                <a:spcPct val="150000"/>
              </a:lnSpc>
              <a:buNone/>
            </a:pPr>
            <a:r>
              <a:rPr lang="es-ES" sz="2800" dirty="0" smtClean="0"/>
              <a:t>	</a:t>
            </a:r>
            <a:r>
              <a:rPr lang="es-ES_tradnl" sz="2800" dirty="0" err="1" smtClean="0"/>
              <a:t>Manisfestació</a:t>
            </a:r>
            <a:r>
              <a:rPr lang="es-ES_tradnl" sz="2800" dirty="0" smtClean="0"/>
              <a:t> clínica de la </a:t>
            </a:r>
            <a:r>
              <a:rPr lang="es-ES_tradnl" sz="2800" dirty="0" err="1" smtClean="0"/>
              <a:t>sequetat</a:t>
            </a:r>
            <a:r>
              <a:rPr lang="es-ES_tradnl" sz="2800" dirty="0" smtClean="0"/>
              <a:t> de boca per </a:t>
            </a:r>
            <a:r>
              <a:rPr lang="es-ES_tradnl" sz="2800" dirty="0" err="1" smtClean="0"/>
              <a:t>disminució</a:t>
            </a:r>
            <a:r>
              <a:rPr lang="es-ES_tradnl" sz="2800" dirty="0" smtClean="0"/>
              <a:t> de la </a:t>
            </a:r>
            <a:r>
              <a:rPr lang="es-ES_tradnl" sz="2800" dirty="0" err="1" smtClean="0"/>
              <a:t>secreció</a:t>
            </a:r>
            <a:r>
              <a:rPr lang="es-ES_tradnl" sz="2800" dirty="0" smtClean="0"/>
              <a:t> salivar.</a:t>
            </a:r>
          </a:p>
          <a:p>
            <a:pPr algn="just">
              <a:lnSpc>
                <a:spcPct val="150000"/>
              </a:lnSpc>
              <a:buNone/>
            </a:pPr>
            <a:r>
              <a:rPr lang="es-ES_tradnl" sz="2800" dirty="0" smtClean="0"/>
              <a:t>	</a:t>
            </a:r>
            <a:r>
              <a:rPr lang="es-ES_tradnl" sz="2800" dirty="0" err="1" smtClean="0"/>
              <a:t>Repercusió</a:t>
            </a:r>
            <a:r>
              <a:rPr lang="es-ES_tradnl" sz="2800" dirty="0" smtClean="0"/>
              <a:t> local i </a:t>
            </a:r>
            <a:r>
              <a:rPr lang="es-ES_tradnl" sz="2800" dirty="0" err="1" smtClean="0"/>
              <a:t>sistèmica</a:t>
            </a:r>
            <a:r>
              <a:rPr lang="es-ES_tradnl" sz="2800" dirty="0" smtClean="0"/>
              <a:t>. La persona té </a:t>
            </a:r>
            <a:r>
              <a:rPr lang="es-ES_tradnl" sz="2800" dirty="0" err="1" smtClean="0"/>
              <a:t>dificultats</a:t>
            </a:r>
            <a:r>
              <a:rPr lang="es-ES_tradnl" sz="2800" dirty="0" smtClean="0"/>
              <a:t> per </a:t>
            </a:r>
            <a:r>
              <a:rPr lang="es-ES_tradnl" sz="2800" dirty="0" err="1" smtClean="0"/>
              <a:t>activitats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com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beure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menjar</a:t>
            </a:r>
            <a:r>
              <a:rPr lang="es-ES_tradnl" sz="2800" dirty="0" smtClean="0"/>
              <a:t>, parlar, besar,… que </a:t>
            </a:r>
            <a:r>
              <a:rPr lang="es-ES_tradnl" sz="2800" dirty="0" err="1" smtClean="0"/>
              <a:t>disminueixen</a:t>
            </a:r>
            <a:r>
              <a:rPr lang="es-ES_tradnl" sz="2800" dirty="0" smtClean="0"/>
              <a:t> la </a:t>
            </a:r>
            <a:r>
              <a:rPr lang="es-ES_tradnl" sz="2800" dirty="0" err="1" smtClean="0"/>
              <a:t>seva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qualitat</a:t>
            </a:r>
            <a:r>
              <a:rPr lang="es-ES_tradnl" sz="2800" dirty="0" smtClean="0"/>
              <a:t> de vida.</a:t>
            </a:r>
          </a:p>
          <a:p>
            <a:pPr algn="just">
              <a:lnSpc>
                <a:spcPct val="150000"/>
              </a:lnSpc>
              <a:buNone/>
            </a:pPr>
            <a:endParaRPr lang="es-ES_tradnl" sz="2800" dirty="0" smtClean="0"/>
          </a:p>
          <a:p>
            <a:pPr algn="just">
              <a:lnSpc>
                <a:spcPct val="150000"/>
              </a:lnSpc>
              <a:buNone/>
            </a:pPr>
            <a:r>
              <a:rPr lang="es-ES_tradnl" sz="2800" dirty="0" smtClean="0"/>
              <a:t>	</a:t>
            </a:r>
            <a:r>
              <a:rPr lang="es-ES_tradnl" sz="2800" b="1" dirty="0" smtClean="0"/>
              <a:t>Causes:</a:t>
            </a:r>
            <a:r>
              <a:rPr lang="es-ES_tradnl" sz="2800" dirty="0" smtClean="0"/>
              <a:t> </a:t>
            </a:r>
            <a:r>
              <a:rPr lang="es-ES_tradnl" sz="2800" dirty="0" err="1" smtClean="0">
                <a:cs typeface="Arial" pitchFamily="34" charset="0"/>
              </a:rPr>
              <a:t>Reducció</a:t>
            </a:r>
            <a:r>
              <a:rPr lang="es-ES_tradnl" sz="2800" dirty="0" smtClean="0">
                <a:cs typeface="Arial" pitchFamily="34" charset="0"/>
              </a:rPr>
              <a:t> de la </a:t>
            </a:r>
            <a:r>
              <a:rPr lang="es-ES_tradnl" sz="2800" dirty="0" err="1" smtClean="0">
                <a:cs typeface="Arial" pitchFamily="34" charset="0"/>
              </a:rPr>
              <a:t>secreció</a:t>
            </a:r>
            <a:r>
              <a:rPr lang="es-ES_tradnl" sz="2800" dirty="0" smtClean="0">
                <a:cs typeface="Arial" pitchFamily="34" charset="0"/>
              </a:rPr>
              <a:t>, </a:t>
            </a:r>
            <a:r>
              <a:rPr lang="es-ES_tradnl" sz="2800" dirty="0" err="1" smtClean="0">
                <a:cs typeface="Arial" pitchFamily="34" charset="0"/>
              </a:rPr>
              <a:t>afectació</a:t>
            </a:r>
            <a:r>
              <a:rPr lang="es-ES_tradnl" sz="2800" dirty="0" smtClean="0">
                <a:cs typeface="Arial" pitchFamily="34" charset="0"/>
              </a:rPr>
              <a:t> de la mucosa oral, </a:t>
            </a:r>
            <a:r>
              <a:rPr lang="es-ES_tradnl" sz="2800" dirty="0" err="1" smtClean="0">
                <a:cs typeface="Arial" pitchFamily="34" charset="0"/>
              </a:rPr>
              <a:t>deshidratació</a:t>
            </a:r>
            <a:r>
              <a:rPr lang="es-ES_tradnl" sz="2800" dirty="0" smtClean="0">
                <a:cs typeface="Arial" pitchFamily="34" charset="0"/>
              </a:rPr>
              <a:t>, emocional, </a:t>
            </a:r>
            <a:r>
              <a:rPr lang="es-ES_tradnl" sz="2800" dirty="0" err="1" smtClean="0">
                <a:cs typeface="Arial" pitchFamily="34" charset="0"/>
              </a:rPr>
              <a:t>farmacològica</a:t>
            </a:r>
            <a:r>
              <a:rPr lang="es-ES_tradnl" sz="2800" dirty="0" smtClean="0">
                <a:cs typeface="Arial" pitchFamily="34" charset="0"/>
              </a:rPr>
              <a:t>, etc.</a:t>
            </a: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000232" y="285728"/>
            <a:ext cx="28455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a) </a:t>
            </a:r>
            <a:r>
              <a:rPr lang="es-ES" sz="3600" b="1" dirty="0" err="1" smtClean="0"/>
              <a:t>Xerostomia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sz="3600" b="1" dirty="0" err="1" smtClean="0"/>
              <a:t>Tractament</a:t>
            </a:r>
            <a:endParaRPr lang="es-ES_tradnl" sz="3600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800" dirty="0" smtClean="0"/>
              <a:t>Mesures no </a:t>
            </a:r>
            <a:r>
              <a:rPr lang="es-ES_tradnl" sz="2800" dirty="0" err="1" smtClean="0"/>
              <a:t>farmacològiques</a:t>
            </a:r>
            <a:r>
              <a:rPr lang="es-ES_tradnl" sz="2800" dirty="0" smtClean="0"/>
              <a:t> (</a:t>
            </a:r>
            <a:r>
              <a:rPr lang="es-ES_tradnl" sz="2800" dirty="0" err="1" smtClean="0"/>
              <a:t>glopejar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camamilla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amb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llimona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xupar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trossets</a:t>
            </a:r>
            <a:r>
              <a:rPr lang="es-ES_tradnl" sz="2800" dirty="0" smtClean="0"/>
              <a:t> de </a:t>
            </a:r>
            <a:r>
              <a:rPr lang="es-ES_tradnl" sz="2800" dirty="0" err="1" smtClean="0"/>
              <a:t>pinya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caramels</a:t>
            </a:r>
            <a:r>
              <a:rPr lang="es-ES_tradnl" sz="2800" dirty="0" smtClean="0"/>
              <a:t> de menta,…)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800" dirty="0" smtClean="0"/>
              <a:t>Mesures </a:t>
            </a:r>
            <a:r>
              <a:rPr lang="es-ES_tradnl" sz="2800" dirty="0" err="1" smtClean="0"/>
              <a:t>farmacològiques</a:t>
            </a:r>
            <a:r>
              <a:rPr lang="es-ES_tradnl" sz="2800" dirty="0" smtClean="0"/>
              <a:t>:</a:t>
            </a:r>
          </a:p>
          <a:p>
            <a:pPr>
              <a:lnSpc>
                <a:spcPct val="150000"/>
              </a:lnSpc>
              <a:buNone/>
            </a:pPr>
            <a:r>
              <a:rPr lang="es-ES_tradnl" sz="2800" dirty="0" smtClean="0"/>
              <a:t>  (pilocarpina 5mg/8h V.O., saliva artificial)</a:t>
            </a:r>
            <a:endParaRPr lang="es-ES" sz="28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7284" name="Picture 4" descr="http://static.hogarutil.com/archivos/201206/zumo-limon-xl-668x400x80x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5000636"/>
            <a:ext cx="2902958" cy="1738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err="1" smtClean="0"/>
              <a:t>Xerostomia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b="1" dirty="0" smtClean="0">
                <a:solidFill>
                  <a:schemeClr val="accent1"/>
                </a:solidFill>
              </a:rPr>
              <a:t>Úlcera tumoral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smtClean="0"/>
              <a:t>Úlcera per </a:t>
            </a:r>
            <a:r>
              <a:rPr lang="es-ES" sz="2800" dirty="0" err="1" smtClean="0"/>
              <a:t>pressió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err="1" smtClean="0"/>
              <a:t>Pruïja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182718" cy="837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2. </a:t>
            </a:r>
            <a:r>
              <a:rPr lang="es-ES" sz="3600" b="1" dirty="0" err="1" smtClean="0"/>
              <a:t>Alteracions</a:t>
            </a:r>
            <a:r>
              <a:rPr lang="es-ES" sz="3600" b="1" dirty="0" smtClean="0"/>
              <a:t> de </a:t>
            </a:r>
            <a:r>
              <a:rPr lang="es-ES" sz="3600" b="1" dirty="0" err="1" smtClean="0"/>
              <a:t>pell</a:t>
            </a:r>
            <a:r>
              <a:rPr lang="es-ES" sz="3600" b="1" dirty="0" smtClean="0"/>
              <a:t> i </a:t>
            </a:r>
            <a:r>
              <a:rPr lang="es-ES" sz="3600" b="1" dirty="0" err="1" smtClean="0"/>
              <a:t>mucoses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None/>
            </a:pPr>
            <a:r>
              <a:rPr lang="es-ES" sz="2800" dirty="0" smtClean="0"/>
              <a:t>	</a:t>
            </a:r>
            <a:r>
              <a:rPr lang="es-ES_tradnl" sz="2800" dirty="0" err="1" smtClean="0"/>
              <a:t>Lesió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produïda</a:t>
            </a:r>
            <a:r>
              <a:rPr lang="es-ES_tradnl" sz="2800" dirty="0" smtClean="0"/>
              <a:t> per la </a:t>
            </a:r>
            <a:r>
              <a:rPr lang="es-ES_tradnl" sz="2800" dirty="0" err="1" smtClean="0"/>
              <a:t>infiltració</a:t>
            </a:r>
            <a:r>
              <a:rPr lang="es-ES_tradnl" sz="2800" dirty="0" smtClean="0"/>
              <a:t> i </a:t>
            </a:r>
            <a:r>
              <a:rPr lang="es-ES_tradnl" sz="2800" dirty="0" err="1" smtClean="0"/>
              <a:t>proliferació</a:t>
            </a:r>
            <a:r>
              <a:rPr lang="es-ES_tradnl" sz="2800" dirty="0" smtClean="0"/>
              <a:t> de </a:t>
            </a:r>
            <a:r>
              <a:rPr lang="es-ES_tradnl" sz="2800" dirty="0" err="1" smtClean="0"/>
              <a:t>cèl·lules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tumorals</a:t>
            </a:r>
            <a:r>
              <a:rPr lang="es-ES_tradnl" sz="2800" dirty="0" smtClean="0"/>
              <a:t> en la </a:t>
            </a:r>
            <a:r>
              <a:rPr lang="es-ES_tradnl" sz="2800" dirty="0" err="1" smtClean="0"/>
              <a:t>pell</a:t>
            </a:r>
            <a:r>
              <a:rPr lang="es-ES_tradnl" sz="2800" dirty="0" smtClean="0"/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s-ES_tradnl" sz="2800" dirty="0" smtClean="0"/>
              <a:t>	</a:t>
            </a:r>
            <a:r>
              <a:rPr lang="es-ES_tradnl" sz="2800" dirty="0" err="1" smtClean="0"/>
              <a:t>Freqüent</a:t>
            </a:r>
            <a:r>
              <a:rPr lang="es-ES_tradnl" sz="2800" dirty="0" smtClean="0"/>
              <a:t> en </a:t>
            </a:r>
            <a:r>
              <a:rPr lang="es-ES_tradnl" sz="2800" dirty="0" err="1" smtClean="0"/>
              <a:t>càncer</a:t>
            </a:r>
            <a:r>
              <a:rPr lang="es-ES_tradnl" sz="2800" dirty="0" smtClean="0"/>
              <a:t> de mama, </a:t>
            </a:r>
            <a:r>
              <a:rPr lang="es-ES_tradnl" sz="2800" dirty="0" err="1" smtClean="0"/>
              <a:t>cap</a:t>
            </a:r>
            <a:r>
              <a:rPr lang="es-ES_tradnl" sz="2800" dirty="0" smtClean="0"/>
              <a:t> i </a:t>
            </a:r>
            <a:r>
              <a:rPr lang="es-ES_tradnl" sz="2800" dirty="0" err="1" smtClean="0"/>
              <a:t>coll</a:t>
            </a:r>
            <a:r>
              <a:rPr lang="es-ES_tradnl" sz="2800" dirty="0" smtClean="0"/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es-ES_tradnl" sz="2800" dirty="0" smtClean="0"/>
              <a:t>	</a:t>
            </a:r>
            <a:r>
              <a:rPr lang="es-ES_tradnl" sz="2800" b="1" dirty="0" smtClean="0"/>
              <a:t>Clínica:</a:t>
            </a:r>
            <a:r>
              <a:rPr lang="es-ES_tradnl" sz="2800" dirty="0" smtClean="0"/>
              <a:t> Mala olor, </a:t>
            </a:r>
            <a:r>
              <a:rPr lang="es-ES_tradnl" sz="2800" dirty="0" err="1" smtClean="0"/>
              <a:t>exudat</a:t>
            </a:r>
            <a:r>
              <a:rPr lang="es-ES_tradnl" sz="2800" dirty="0" smtClean="0"/>
              <a:t>, dolor, </a:t>
            </a:r>
            <a:r>
              <a:rPr lang="es-ES_tradnl" sz="2800" dirty="0" err="1" smtClean="0"/>
              <a:t>sagnat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afectació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psicològica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alteració</a:t>
            </a:r>
            <a:r>
              <a:rPr lang="es-ES_tradnl" sz="2800" dirty="0" smtClean="0"/>
              <a:t> social.</a:t>
            </a:r>
          </a:p>
          <a:p>
            <a:pPr algn="just">
              <a:lnSpc>
                <a:spcPct val="150000"/>
              </a:lnSpc>
              <a:buNone/>
            </a:pPr>
            <a:r>
              <a:rPr lang="es-ES_tradnl" sz="2800" dirty="0" smtClean="0"/>
              <a:t>	</a:t>
            </a:r>
            <a:r>
              <a:rPr lang="es-ES_tradnl" sz="2800" b="1" dirty="0" err="1" smtClean="0"/>
              <a:t>Tractament</a:t>
            </a:r>
            <a:r>
              <a:rPr lang="es-ES_tradnl" sz="2800" b="1" dirty="0" smtClean="0"/>
              <a:t>: </a:t>
            </a:r>
            <a:r>
              <a:rPr lang="es-ES_tradnl" sz="2800" dirty="0" err="1" smtClean="0"/>
              <a:t>específic</a:t>
            </a:r>
            <a:r>
              <a:rPr lang="es-ES_tradnl" sz="2800" dirty="0" smtClean="0"/>
              <a:t> i </a:t>
            </a:r>
            <a:r>
              <a:rPr lang="es-ES_tradnl" sz="2800" dirty="0" err="1" smtClean="0"/>
              <a:t>simptomàtic</a:t>
            </a:r>
            <a:r>
              <a:rPr lang="es-ES_tradnl" sz="2800" dirty="0" smtClean="0"/>
              <a:t> (mala olor, </a:t>
            </a:r>
            <a:r>
              <a:rPr lang="es-ES_tradnl" sz="2800" dirty="0" err="1" smtClean="0"/>
              <a:t>exudat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hemorràgia</a:t>
            </a:r>
            <a:r>
              <a:rPr lang="es-ES_tradnl" sz="2800" dirty="0" smtClean="0"/>
              <a:t>, …)</a:t>
            </a: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000232" y="285728"/>
            <a:ext cx="35355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b) Úlcera tumoral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err="1" smtClean="0"/>
              <a:t>Xerostomia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smtClean="0"/>
              <a:t>Úlcera tumoral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b="1" dirty="0" smtClean="0">
                <a:solidFill>
                  <a:schemeClr val="accent1"/>
                </a:solidFill>
              </a:rPr>
              <a:t>Úlcera per </a:t>
            </a:r>
            <a:r>
              <a:rPr lang="es-ES" sz="2800" b="1" dirty="0" err="1" smtClean="0">
                <a:solidFill>
                  <a:schemeClr val="accent1"/>
                </a:solidFill>
              </a:rPr>
              <a:t>pressió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err="1" smtClean="0"/>
              <a:t>Pruïja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182718" cy="837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2. </a:t>
            </a:r>
            <a:r>
              <a:rPr lang="es-ES" sz="3600" b="1" dirty="0" err="1" smtClean="0"/>
              <a:t>Alteracions</a:t>
            </a:r>
            <a:r>
              <a:rPr lang="es-ES" sz="3600" b="1" dirty="0" smtClean="0"/>
              <a:t> de </a:t>
            </a:r>
            <a:r>
              <a:rPr lang="es-ES" sz="3600" b="1" dirty="0" err="1" smtClean="0"/>
              <a:t>pell</a:t>
            </a:r>
            <a:r>
              <a:rPr lang="es-ES" sz="3600" b="1" dirty="0" smtClean="0"/>
              <a:t> i </a:t>
            </a:r>
            <a:r>
              <a:rPr lang="es-ES" sz="3600" b="1" dirty="0" err="1" smtClean="0"/>
              <a:t>mucoses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indent="-282575">
              <a:lnSpc>
                <a:spcPct val="170000"/>
              </a:lnSpc>
              <a:buNone/>
            </a:pPr>
            <a:r>
              <a:rPr lang="es-ES_tradnl" sz="2600" dirty="0" smtClean="0"/>
              <a:t>	</a:t>
            </a:r>
            <a:r>
              <a:rPr lang="es-ES_tradnl" sz="2600" dirty="0" err="1" smtClean="0"/>
              <a:t>Valoració</a:t>
            </a:r>
            <a:r>
              <a:rPr lang="es-ES_tradnl" sz="2600" dirty="0" smtClean="0"/>
              <a:t> global del </a:t>
            </a:r>
            <a:r>
              <a:rPr lang="es-ES_tradnl" sz="2600" dirty="0" err="1" smtClean="0"/>
              <a:t>malalt</a:t>
            </a:r>
            <a:r>
              <a:rPr lang="es-ES_tradnl" sz="2600" dirty="0" smtClean="0"/>
              <a:t> : </a:t>
            </a:r>
            <a:r>
              <a:rPr lang="es-ES_tradnl" sz="2600" dirty="0" err="1" smtClean="0"/>
              <a:t>pronòstic</a:t>
            </a:r>
            <a:r>
              <a:rPr lang="es-ES_tradnl" sz="2600" dirty="0" smtClean="0"/>
              <a:t>, clínica, actitud curativa vs </a:t>
            </a:r>
            <a:r>
              <a:rPr lang="es-ES_tradnl" sz="2600" dirty="0" err="1" smtClean="0"/>
              <a:t>pal·liativa</a:t>
            </a:r>
            <a:r>
              <a:rPr lang="es-ES_tradnl" sz="2600" dirty="0" smtClean="0"/>
              <a:t> 	</a:t>
            </a:r>
          </a:p>
          <a:p>
            <a:pPr algn="just">
              <a:lnSpc>
                <a:spcPct val="150000"/>
              </a:lnSpc>
              <a:buNone/>
            </a:pPr>
            <a:r>
              <a:rPr lang="es-ES_tradnl" sz="2800" dirty="0" smtClean="0"/>
              <a:t>	</a:t>
            </a:r>
            <a:r>
              <a:rPr lang="es-ES_tradnl" sz="2800" b="1" dirty="0" err="1" smtClean="0"/>
              <a:t>Tractament</a:t>
            </a:r>
            <a:r>
              <a:rPr lang="es-ES_tradnl" sz="2800" b="1" dirty="0" smtClean="0"/>
              <a:t>: </a:t>
            </a:r>
            <a:r>
              <a:rPr lang="es-ES_tradnl" sz="2800" dirty="0" smtClean="0"/>
              <a:t>mesures </a:t>
            </a:r>
            <a:r>
              <a:rPr lang="es-ES_tradnl" sz="2800" dirty="0" err="1" smtClean="0"/>
              <a:t>preventives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objectiu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pal·liatiu</a:t>
            </a:r>
            <a:r>
              <a:rPr lang="es-ES_tradnl" sz="2800" dirty="0" smtClean="0"/>
              <a:t>.</a:t>
            </a: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000232" y="285728"/>
            <a:ext cx="40726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c) Úlcera per </a:t>
            </a:r>
            <a:r>
              <a:rPr lang="es-ES" sz="3600" b="1" dirty="0" err="1" smtClean="0"/>
              <a:t>pressió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err="1" smtClean="0"/>
              <a:t>Xerostomia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smtClean="0"/>
              <a:t>Úlcera tumoral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smtClean="0"/>
              <a:t>Úlcera per </a:t>
            </a:r>
            <a:r>
              <a:rPr lang="es-ES" sz="2800" dirty="0" err="1" smtClean="0"/>
              <a:t>pressió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Pruïja</a:t>
            </a:r>
            <a:endParaRPr lang="ca-ES" sz="2800" b="1" dirty="0" smtClean="0">
              <a:solidFill>
                <a:schemeClr val="accent1"/>
              </a:solidFill>
            </a:endParaRP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182718" cy="837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2. </a:t>
            </a:r>
            <a:r>
              <a:rPr lang="es-ES" sz="3600" b="1" dirty="0" err="1" smtClean="0"/>
              <a:t>Alteracions</a:t>
            </a:r>
            <a:r>
              <a:rPr lang="es-ES" sz="3600" b="1" dirty="0" smtClean="0"/>
              <a:t> de </a:t>
            </a:r>
            <a:r>
              <a:rPr lang="es-ES" sz="3600" b="1" dirty="0" err="1" smtClean="0"/>
              <a:t>pell</a:t>
            </a:r>
            <a:r>
              <a:rPr lang="es-ES" sz="3600" b="1" dirty="0" smtClean="0"/>
              <a:t> i </a:t>
            </a:r>
            <a:r>
              <a:rPr lang="es-ES" sz="3600" b="1" dirty="0" err="1" smtClean="0"/>
              <a:t>mucoses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000924" cy="555468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None/>
            </a:pPr>
            <a:r>
              <a:rPr lang="es-ES_tradnl" sz="2600" dirty="0" smtClean="0"/>
              <a:t>	</a:t>
            </a:r>
            <a:r>
              <a:rPr lang="es-ES_tradnl" sz="2600" dirty="0" err="1" smtClean="0"/>
              <a:t>Sensació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cutània</a:t>
            </a:r>
            <a:r>
              <a:rPr lang="es-ES_tradnl" sz="2600" dirty="0" smtClean="0"/>
              <a:t> local o general desagradable</a:t>
            </a:r>
          </a:p>
          <a:p>
            <a:pPr>
              <a:lnSpc>
                <a:spcPct val="150000"/>
              </a:lnSpc>
              <a:buNone/>
            </a:pPr>
            <a:r>
              <a:rPr lang="es-ES_tradnl" sz="2600" dirty="0" smtClean="0"/>
              <a:t>	que incita a gratar-se. </a:t>
            </a:r>
          </a:p>
          <a:p>
            <a:pPr>
              <a:lnSpc>
                <a:spcPct val="150000"/>
              </a:lnSpc>
              <a:buNone/>
            </a:pPr>
            <a:r>
              <a:rPr lang="es-ES_tradnl" sz="2600" dirty="0" smtClean="0"/>
              <a:t>	</a:t>
            </a:r>
            <a:r>
              <a:rPr lang="es-ES_tradnl" sz="2600" dirty="0" err="1" smtClean="0"/>
              <a:t>Present</a:t>
            </a:r>
            <a:r>
              <a:rPr lang="es-ES_tradnl" sz="2600" dirty="0" smtClean="0"/>
              <a:t> en el 80% en </a:t>
            </a:r>
            <a:r>
              <a:rPr lang="es-ES_tradnl" sz="2600" dirty="0" err="1" smtClean="0"/>
              <a:t>colestasi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secundària</a:t>
            </a:r>
            <a:r>
              <a:rPr lang="es-ES_tradnl" sz="2600" dirty="0" smtClean="0"/>
              <a:t> a </a:t>
            </a:r>
          </a:p>
          <a:p>
            <a:pPr>
              <a:lnSpc>
                <a:spcPct val="150000"/>
              </a:lnSpc>
              <a:buNone/>
            </a:pPr>
            <a:r>
              <a:rPr lang="es-ES_tradnl" sz="2600" dirty="0" smtClean="0"/>
              <a:t>	la </a:t>
            </a:r>
            <a:r>
              <a:rPr lang="es-ES_tradnl" sz="2600" dirty="0" err="1" smtClean="0"/>
              <a:t>neoplàsia</a:t>
            </a:r>
            <a:r>
              <a:rPr lang="es-ES_tradnl" sz="2600" dirty="0" smtClean="0"/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s-ES_tradnl" sz="2600" b="1" dirty="0" smtClean="0"/>
              <a:t>	</a:t>
            </a:r>
            <a:r>
              <a:rPr lang="es-ES_tradnl" sz="2600" b="1" dirty="0" err="1" smtClean="0"/>
              <a:t>Classificació</a:t>
            </a:r>
            <a:r>
              <a:rPr lang="es-ES_tradnl" sz="2600" b="1" dirty="0" smtClean="0"/>
              <a:t>: </a:t>
            </a:r>
            <a:r>
              <a:rPr lang="es-ES_tradnl" sz="2600" dirty="0" err="1" smtClean="0"/>
              <a:t>pruritceptiu</a:t>
            </a:r>
            <a:r>
              <a:rPr lang="es-ES_tradnl" sz="2600" dirty="0" smtClean="0"/>
              <a:t>, </a:t>
            </a:r>
            <a:r>
              <a:rPr lang="es-ES_tradnl" sz="2600" dirty="0" err="1" smtClean="0"/>
              <a:t>neuropàtic</a:t>
            </a:r>
            <a:r>
              <a:rPr lang="es-ES_tradnl" sz="2600" dirty="0" smtClean="0"/>
              <a:t>, </a:t>
            </a:r>
            <a:r>
              <a:rPr lang="es-ES_tradnl" sz="2600" dirty="0" err="1" smtClean="0"/>
              <a:t>neurogènic</a:t>
            </a:r>
            <a:r>
              <a:rPr lang="es-ES_tradnl" sz="2600" dirty="0" smtClean="0"/>
              <a:t>, </a:t>
            </a:r>
            <a:r>
              <a:rPr lang="es-ES_tradnl" sz="2600" dirty="0" err="1" smtClean="0"/>
              <a:t>psicògen</a:t>
            </a:r>
            <a:endParaRPr lang="es-ES_tradnl" sz="2600" dirty="0" smtClean="0"/>
          </a:p>
          <a:p>
            <a:pPr>
              <a:lnSpc>
                <a:spcPct val="150000"/>
              </a:lnSpc>
              <a:buNone/>
            </a:pPr>
            <a:r>
              <a:rPr lang="es-ES_tradnl" sz="2600" dirty="0" smtClean="0"/>
              <a:t>	</a:t>
            </a:r>
            <a:r>
              <a:rPr lang="es-ES_tradnl" sz="2600" b="1" dirty="0" smtClean="0"/>
              <a:t>Causes: </a:t>
            </a:r>
            <a:r>
              <a:rPr lang="es-ES_tradnl" sz="2600" dirty="0" err="1" smtClean="0"/>
              <a:t>procés</a:t>
            </a:r>
            <a:r>
              <a:rPr lang="es-ES_tradnl" sz="2600" dirty="0" smtClean="0"/>
              <a:t> tumoral, </a:t>
            </a:r>
            <a:r>
              <a:rPr lang="es-ES_tradnl" sz="2600" dirty="0" err="1" smtClean="0"/>
              <a:t>complicacions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secundàries</a:t>
            </a:r>
            <a:r>
              <a:rPr lang="es-ES_tradnl" sz="2600" dirty="0" smtClean="0"/>
              <a:t> al </a:t>
            </a:r>
            <a:r>
              <a:rPr lang="es-ES_tradnl" sz="2600" dirty="0" err="1" smtClean="0"/>
              <a:t>procés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neoplàsic</a:t>
            </a:r>
            <a:r>
              <a:rPr lang="es-ES_tradnl" sz="2600" dirty="0" smtClean="0"/>
              <a:t> o </a:t>
            </a:r>
            <a:r>
              <a:rPr lang="es-ES_tradnl" sz="2600" dirty="0" err="1" smtClean="0"/>
              <a:t>tractament</a:t>
            </a:r>
            <a:r>
              <a:rPr lang="es-ES_tradnl" sz="2600" dirty="0" smtClean="0"/>
              <a:t>, causes externes.</a:t>
            </a: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000232" y="285728"/>
            <a:ext cx="17988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d) </a:t>
            </a:r>
            <a:r>
              <a:rPr lang="es-ES" sz="3600" b="1" dirty="0" err="1" smtClean="0"/>
              <a:t>Pruïja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3042" y="274638"/>
            <a:ext cx="7286676" cy="796908"/>
          </a:xfrm>
        </p:spPr>
        <p:txBody>
          <a:bodyPr>
            <a:noAutofit/>
          </a:bodyPr>
          <a:lstStyle/>
          <a:p>
            <a:r>
              <a:rPr lang="es-ES" sz="2800" b="1" dirty="0" err="1" smtClean="0"/>
              <a:t>Necessitats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dels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malalts</a:t>
            </a:r>
            <a:r>
              <a:rPr lang="es-ES" sz="2800" b="1" dirty="0" smtClean="0"/>
              <a:t> en </a:t>
            </a:r>
            <a:r>
              <a:rPr lang="es-ES" sz="2800" b="1" dirty="0" err="1" smtClean="0"/>
              <a:t>situació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pal·liativa</a:t>
            </a:r>
            <a:endParaRPr lang="es-ES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6829444" cy="4840303"/>
          </a:xfrm>
        </p:spPr>
        <p:txBody>
          <a:bodyPr>
            <a:normAutofit/>
          </a:bodyPr>
          <a:lstStyle/>
          <a:p>
            <a:pPr marL="450850" indent="-450850" algn="ctr">
              <a:buClr>
                <a:schemeClr val="tx2"/>
              </a:buClr>
              <a:buNone/>
            </a:pPr>
            <a:endParaRPr lang="es-ES_tradnl" sz="2800" b="1" i="1" dirty="0" smtClean="0"/>
          </a:p>
          <a:p>
            <a:pPr algn="ctr">
              <a:buClr>
                <a:srgbClr val="953735"/>
              </a:buClr>
              <a:buNone/>
            </a:pPr>
            <a:r>
              <a:rPr lang="es-ES" sz="2800" b="1" i="1" dirty="0" err="1" smtClean="0"/>
              <a:t>Alliberar</a:t>
            </a:r>
            <a:r>
              <a:rPr lang="es-ES" sz="2800" b="1" i="1" dirty="0" smtClean="0"/>
              <a:t>-se </a:t>
            </a:r>
            <a:r>
              <a:rPr lang="es-ES" sz="2800" b="1" i="1" dirty="0" err="1" smtClean="0"/>
              <a:t>dels</a:t>
            </a:r>
            <a:r>
              <a:rPr lang="es-ES" sz="2800" b="1" i="1" dirty="0" smtClean="0"/>
              <a:t> </a:t>
            </a:r>
            <a:r>
              <a:rPr lang="es-ES" sz="2800" b="1" i="1" dirty="0" err="1" smtClean="0"/>
              <a:t>molests</a:t>
            </a:r>
            <a:r>
              <a:rPr lang="es-ES" sz="2800" b="1" i="1" dirty="0" smtClean="0"/>
              <a:t> </a:t>
            </a:r>
            <a:r>
              <a:rPr lang="es-ES" sz="2800" b="1" i="1" dirty="0" err="1" smtClean="0"/>
              <a:t>símptomes</a:t>
            </a:r>
            <a:r>
              <a:rPr lang="es-ES" sz="2800" b="1" i="1" dirty="0" smtClean="0"/>
              <a:t> de la </a:t>
            </a:r>
            <a:r>
              <a:rPr lang="es-ES" sz="2800" b="1" i="1" dirty="0" err="1" smtClean="0"/>
              <a:t>malaltia</a:t>
            </a:r>
            <a:endParaRPr lang="es-ES" sz="2800" b="1" i="1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dirty="0" smtClean="0"/>
              <a:t>La </a:t>
            </a:r>
            <a:r>
              <a:rPr lang="es-ES" sz="2800" dirty="0" err="1" smtClean="0"/>
              <a:t>seguretat</a:t>
            </a:r>
            <a:r>
              <a:rPr lang="es-ES" sz="2800" dirty="0" smtClean="0"/>
              <a:t> </a:t>
            </a:r>
            <a:r>
              <a:rPr lang="es-ES" sz="2800" dirty="0" err="1" smtClean="0"/>
              <a:t>d’un</a:t>
            </a:r>
            <a:r>
              <a:rPr lang="es-ES" sz="2800" dirty="0" smtClean="0"/>
              <a:t> </a:t>
            </a:r>
            <a:r>
              <a:rPr lang="es-ES" sz="2800" dirty="0" err="1" smtClean="0"/>
              <a:t>entorn</a:t>
            </a:r>
            <a:r>
              <a:rPr lang="es-ES" sz="2800" dirty="0" smtClean="0"/>
              <a:t> </a:t>
            </a:r>
            <a:r>
              <a:rPr lang="es-ES" sz="2800" dirty="0" err="1" smtClean="0"/>
              <a:t>acollidor</a:t>
            </a:r>
            <a:r>
              <a:rPr lang="es-ES" sz="2800" dirty="0" smtClean="0"/>
              <a:t> que </a:t>
            </a:r>
            <a:r>
              <a:rPr lang="es-ES" sz="2800" dirty="0" err="1" smtClean="0"/>
              <a:t>tengui</a:t>
            </a:r>
            <a:endParaRPr lang="es-ES" sz="2800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dirty="0" smtClean="0"/>
              <a:t> cura de les </a:t>
            </a:r>
            <a:r>
              <a:rPr lang="es-ES" sz="2800" dirty="0" err="1" smtClean="0"/>
              <a:t>seves</a:t>
            </a:r>
            <a:r>
              <a:rPr lang="es-ES" sz="2800" dirty="0" smtClean="0"/>
              <a:t> </a:t>
            </a:r>
            <a:r>
              <a:rPr lang="es-ES" sz="2800" dirty="0" err="1" smtClean="0"/>
              <a:t>necessitats</a:t>
            </a:r>
            <a:endParaRPr lang="es-ES" sz="2800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dirty="0" smtClean="0"/>
              <a:t> </a:t>
            </a:r>
            <a:r>
              <a:rPr lang="es-ES" sz="2800" dirty="0" err="1" smtClean="0"/>
              <a:t>L’atenció</a:t>
            </a:r>
            <a:r>
              <a:rPr lang="es-ES" sz="2800" dirty="0" smtClean="0"/>
              <a:t> i </a:t>
            </a:r>
            <a:r>
              <a:rPr lang="es-ES" sz="2800" dirty="0" err="1" smtClean="0"/>
              <a:t>suport</a:t>
            </a:r>
            <a:r>
              <a:rPr lang="es-ES" sz="2800" dirty="0" smtClean="0"/>
              <a:t> </a:t>
            </a:r>
            <a:r>
              <a:rPr lang="es-ES" sz="2800" dirty="0" err="1" smtClean="0"/>
              <a:t>d’un</a:t>
            </a:r>
            <a:r>
              <a:rPr lang="es-ES" sz="2800" dirty="0" smtClean="0"/>
              <a:t> </a:t>
            </a:r>
            <a:r>
              <a:rPr lang="es-ES" sz="2800" dirty="0" err="1" smtClean="0"/>
              <a:t>equip</a:t>
            </a:r>
            <a:r>
              <a:rPr lang="es-ES" sz="2800" dirty="0" smtClean="0"/>
              <a:t> </a:t>
            </a:r>
            <a:r>
              <a:rPr lang="es-ES" sz="2800" dirty="0" err="1" smtClean="0"/>
              <a:t>expert</a:t>
            </a:r>
            <a:endParaRPr lang="es-ES" sz="2800" i="1" dirty="0" smtClean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b="1" i="1" dirty="0" smtClean="0">
                <a:latin typeface="Calibri" pitchFamily="34" charset="0"/>
              </a:rPr>
              <a:t> </a:t>
            </a:r>
            <a:r>
              <a:rPr lang="es-ES" sz="2800" dirty="0" smtClean="0"/>
              <a:t>La </a:t>
            </a:r>
            <a:r>
              <a:rPr lang="es-ES" sz="2800" dirty="0" err="1" smtClean="0"/>
              <a:t>garantia</a:t>
            </a:r>
            <a:r>
              <a:rPr lang="es-ES" sz="2800" dirty="0" smtClean="0"/>
              <a:t> que no </a:t>
            </a:r>
            <a:r>
              <a:rPr lang="es-ES" sz="2800" dirty="0" err="1" smtClean="0"/>
              <a:t>seran</a:t>
            </a:r>
            <a:r>
              <a:rPr lang="es-ES" sz="2800" dirty="0" smtClean="0"/>
              <a:t> </a:t>
            </a:r>
            <a:r>
              <a:rPr lang="es-ES" sz="2800" dirty="0" err="1" smtClean="0"/>
              <a:t>abandonats</a:t>
            </a: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071670" y="6143644"/>
            <a:ext cx="65008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sz="1400" i="1" dirty="0" err="1" smtClean="0"/>
              <a:t>Craven</a:t>
            </a:r>
            <a:r>
              <a:rPr lang="ca-ES" sz="1400" i="1" dirty="0" smtClean="0"/>
              <a:t> i </a:t>
            </a:r>
            <a:r>
              <a:rPr lang="ca-ES" sz="1400" i="1" dirty="0" err="1" smtClean="0"/>
              <a:t>Wald</a:t>
            </a:r>
            <a:r>
              <a:rPr lang="ca-ES" sz="1400" i="1" dirty="0" smtClean="0"/>
              <a:t> </a:t>
            </a:r>
            <a:r>
              <a:rPr lang="ca-ES" sz="1400" i="1" dirty="0" err="1" smtClean="0"/>
              <a:t>Oxford</a:t>
            </a:r>
            <a:r>
              <a:rPr lang="ca-ES" sz="1400" i="1" dirty="0" smtClean="0"/>
              <a:t> </a:t>
            </a:r>
            <a:r>
              <a:rPr lang="ca-ES" sz="1400" i="1" dirty="0" err="1" smtClean="0"/>
              <a:t>Textbook</a:t>
            </a:r>
            <a:r>
              <a:rPr lang="ca-ES" sz="1400" i="1" dirty="0" smtClean="0"/>
              <a:t> of </a:t>
            </a:r>
            <a:r>
              <a:rPr lang="ca-ES" sz="1400" i="1" dirty="0" err="1" smtClean="0"/>
              <a:t>Palliative</a:t>
            </a:r>
            <a:r>
              <a:rPr lang="ca-ES" sz="1400" i="1" dirty="0" smtClean="0"/>
              <a:t> </a:t>
            </a:r>
            <a:r>
              <a:rPr lang="ca-ES" sz="1400" i="1" dirty="0" err="1" smtClean="0"/>
              <a:t>Medicine</a:t>
            </a:r>
            <a:endParaRPr lang="ca-E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3042" y="571480"/>
            <a:ext cx="7215238" cy="5554683"/>
          </a:xfrm>
        </p:spPr>
        <p:txBody>
          <a:bodyPr>
            <a:normAutofit/>
          </a:bodyPr>
          <a:lstStyle/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sz="3600" b="1" dirty="0" err="1" smtClean="0"/>
              <a:t>Tractament</a:t>
            </a:r>
            <a:endParaRPr lang="es-ES_tradnl" sz="3600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800" dirty="0" smtClean="0"/>
              <a:t>Mesures no </a:t>
            </a:r>
            <a:r>
              <a:rPr lang="es-ES_tradnl" sz="2800" dirty="0" err="1" smtClean="0"/>
              <a:t>farmacològiques</a:t>
            </a:r>
            <a:endParaRPr lang="es-ES_tradnl" sz="2800" dirty="0" smtClean="0"/>
          </a:p>
          <a:p>
            <a:pPr>
              <a:lnSpc>
                <a:spcPct val="150000"/>
              </a:lnSpc>
              <a:buNone/>
            </a:pPr>
            <a:endParaRPr lang="es-ES_tradnl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800" dirty="0" smtClean="0"/>
              <a:t>Mesures </a:t>
            </a:r>
            <a:r>
              <a:rPr lang="es-ES_tradnl" sz="2800" dirty="0" err="1" smtClean="0"/>
              <a:t>farmacològiques</a:t>
            </a:r>
            <a:r>
              <a:rPr lang="es-ES_tradnl" sz="2800" dirty="0" smtClean="0"/>
              <a:t>:</a:t>
            </a: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s-ES_tradnl" dirty="0" err="1" smtClean="0"/>
              <a:t>Tòpiques</a:t>
            </a:r>
            <a:r>
              <a:rPr lang="es-ES_tradnl" dirty="0" smtClean="0"/>
              <a:t> (calamina, </a:t>
            </a:r>
            <a:r>
              <a:rPr lang="es-ES_tradnl" dirty="0" err="1" smtClean="0"/>
              <a:t>òxid</a:t>
            </a:r>
            <a:r>
              <a:rPr lang="es-ES_tradnl" dirty="0" smtClean="0"/>
              <a:t> de zinc,…)</a:t>
            </a: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s-ES_tradnl" sz="2800" dirty="0" err="1" smtClean="0"/>
              <a:t>Sistèmiques</a:t>
            </a:r>
            <a:r>
              <a:rPr lang="es-ES_tradnl" sz="2800" dirty="0" smtClean="0"/>
              <a:t> (</a:t>
            </a:r>
            <a:r>
              <a:rPr lang="es-ES_tradnl" sz="2800" dirty="0" err="1" smtClean="0"/>
              <a:t>antihistamínics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doxepina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ondasetron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paroxetina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mirtazapina</a:t>
            </a:r>
            <a:r>
              <a:rPr lang="es-ES_tradnl" sz="2800" dirty="0" smtClean="0"/>
              <a:t>,…)</a:t>
            </a:r>
            <a:endParaRPr lang="es-ES" sz="28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respiratoris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Alteracions</a:t>
            </a:r>
            <a:r>
              <a:rPr lang="es-ES" sz="2800" dirty="0" smtClean="0"/>
              <a:t> de </a:t>
            </a:r>
            <a:r>
              <a:rPr lang="es-ES" sz="2800" dirty="0" err="1" smtClean="0"/>
              <a:t>pell</a:t>
            </a:r>
            <a:r>
              <a:rPr lang="es-ES" sz="2800" dirty="0" smtClean="0"/>
              <a:t> i </a:t>
            </a:r>
            <a:r>
              <a:rPr lang="es-ES" sz="2800" dirty="0" err="1" smtClean="0"/>
              <a:t>mucoses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Símptomes</a:t>
            </a:r>
            <a:r>
              <a:rPr lang="es-ES" sz="2800" b="1" dirty="0" smtClean="0">
                <a:solidFill>
                  <a:schemeClr val="accent1"/>
                </a:solidFill>
              </a:rPr>
              <a:t> </a:t>
            </a:r>
            <a:r>
              <a:rPr lang="es-ES" sz="2800" b="1" dirty="0" err="1" smtClean="0">
                <a:solidFill>
                  <a:schemeClr val="accent1"/>
                </a:solidFill>
              </a:rPr>
              <a:t>gastrointestinals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generals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psiconeurològics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Dolor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224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Símptomes</a:t>
            </a:r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 en Cures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Pal·liatives</a:t>
            </a:r>
            <a:endParaRPr lang="es-E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lphaL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Nàusees</a:t>
            </a:r>
            <a:r>
              <a:rPr lang="es-ES" sz="2800" b="1" dirty="0" smtClean="0">
                <a:solidFill>
                  <a:schemeClr val="accent1"/>
                </a:solidFill>
              </a:rPr>
              <a:t> i </a:t>
            </a:r>
            <a:r>
              <a:rPr lang="es-ES" sz="2800" b="1" dirty="0" err="1" smtClean="0">
                <a:solidFill>
                  <a:schemeClr val="accent1"/>
                </a:solidFill>
              </a:rPr>
              <a:t>vòmits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200000"/>
              </a:lnSpc>
              <a:buFont typeface="+mj-lt"/>
              <a:buAutoNum type="alphaLcPeriod"/>
            </a:pPr>
            <a:r>
              <a:rPr lang="es-ES" sz="2800" dirty="0" err="1" smtClean="0"/>
              <a:t>Restrenyiment</a:t>
            </a:r>
            <a:endParaRPr lang="es-ES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lphaLcPeriod"/>
            </a:pPr>
            <a:r>
              <a:rPr lang="es-ES" sz="2800" dirty="0" err="1" smtClean="0"/>
              <a:t>Obstrucció</a:t>
            </a:r>
            <a:r>
              <a:rPr lang="es-ES" sz="2800" dirty="0" smtClean="0"/>
              <a:t> intestinal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58745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3. </a:t>
            </a:r>
            <a:r>
              <a:rPr lang="es-ES" sz="3600" b="1" dirty="0" err="1" smtClean="0"/>
              <a:t>Símptomes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gatrointestinals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000924" cy="555468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70000"/>
              </a:lnSpc>
              <a:buNone/>
            </a:pPr>
            <a:r>
              <a:rPr lang="es-ES_tradnl" sz="2600" dirty="0" smtClean="0"/>
              <a:t>	</a:t>
            </a:r>
            <a:r>
              <a:rPr lang="es-ES_tradnl" sz="2400" b="1" dirty="0" smtClean="0"/>
              <a:t>Causes: </a:t>
            </a:r>
            <a:r>
              <a:rPr lang="es-ES_tradnl" sz="2400" dirty="0" err="1" smtClean="0"/>
              <a:t>Activació</a:t>
            </a:r>
            <a:r>
              <a:rPr lang="es-ES_tradnl" sz="2400" dirty="0" smtClean="0"/>
              <a:t> de </a:t>
            </a:r>
            <a:r>
              <a:rPr lang="es-ES_tradnl" sz="2400" dirty="0" err="1" smtClean="0"/>
              <a:t>quimiorreceptors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perifèrics</a:t>
            </a:r>
            <a:r>
              <a:rPr lang="es-ES_tradnl" sz="2400" dirty="0" smtClean="0"/>
              <a:t> i </a:t>
            </a:r>
            <a:r>
              <a:rPr lang="es-ES_tradnl" sz="2400" dirty="0" err="1" smtClean="0"/>
              <a:t>estimulació</a:t>
            </a:r>
            <a:r>
              <a:rPr lang="es-ES_tradnl" sz="2400" dirty="0" smtClean="0"/>
              <a:t> de la </a:t>
            </a:r>
            <a:r>
              <a:rPr lang="es-ES_tradnl" sz="2400" dirty="0" err="1" smtClean="0"/>
              <a:t>via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vagal</a:t>
            </a:r>
            <a:r>
              <a:rPr lang="es-ES_tradnl" sz="2400" dirty="0" smtClean="0"/>
              <a:t>; </a:t>
            </a:r>
            <a:r>
              <a:rPr lang="es-ES_tradnl" sz="2400" dirty="0" err="1" smtClean="0"/>
              <a:t>estimulació</a:t>
            </a:r>
            <a:r>
              <a:rPr lang="es-ES_tradnl" sz="2400" dirty="0" smtClean="0"/>
              <a:t> del centre del </a:t>
            </a:r>
            <a:r>
              <a:rPr lang="es-ES_tradnl" sz="2400" dirty="0" err="1" smtClean="0"/>
              <a:t>vòmit</a:t>
            </a:r>
            <a:r>
              <a:rPr lang="es-ES_tradnl" sz="2400" dirty="0" smtClean="0"/>
              <a:t>; </a:t>
            </a:r>
            <a:r>
              <a:rPr lang="es-ES_tradnl" sz="2400" dirty="0" err="1" smtClean="0"/>
              <a:t>estimulació</a:t>
            </a:r>
            <a:r>
              <a:rPr lang="es-ES_tradnl" sz="2400" dirty="0" smtClean="0"/>
              <a:t> de la zona “gatillo”; </a:t>
            </a:r>
            <a:r>
              <a:rPr lang="es-ES_tradnl" sz="2400" dirty="0" err="1" smtClean="0"/>
              <a:t>estimulació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oïda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mitjà</a:t>
            </a:r>
            <a:r>
              <a:rPr lang="es-ES_tradnl" sz="2400" dirty="0" smtClean="0"/>
              <a:t> i </a:t>
            </a:r>
            <a:r>
              <a:rPr lang="es-ES_tradnl" sz="2400" dirty="0" err="1" smtClean="0"/>
              <a:t>intern</a:t>
            </a:r>
            <a:r>
              <a:rPr lang="es-ES_tradnl" sz="2400" dirty="0" smtClean="0"/>
              <a:t>; </a:t>
            </a:r>
            <a:r>
              <a:rPr lang="es-ES_tradnl" sz="2400" dirty="0" err="1" smtClean="0"/>
              <a:t>estimulació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d´estructures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cerebrals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superiors</a:t>
            </a:r>
            <a:endParaRPr lang="es-ES_tradnl" sz="2400" dirty="0" smtClean="0"/>
          </a:p>
          <a:p>
            <a:pPr algn="just">
              <a:lnSpc>
                <a:spcPct val="170000"/>
              </a:lnSpc>
              <a:buNone/>
            </a:pPr>
            <a:r>
              <a:rPr lang="es-ES_tradnl" sz="2400" dirty="0" smtClean="0"/>
              <a:t>	</a:t>
            </a:r>
            <a:r>
              <a:rPr lang="es-ES_tradnl" sz="2400" b="1" dirty="0" err="1" smtClean="0"/>
              <a:t>Tractament</a:t>
            </a:r>
            <a:r>
              <a:rPr lang="es-ES_tradnl" sz="2400" b="1" dirty="0" smtClean="0"/>
              <a:t>: </a:t>
            </a:r>
            <a:r>
              <a:rPr lang="es-ES_tradnl" sz="2400" dirty="0" smtClean="0"/>
              <a:t>Identificar i </a:t>
            </a:r>
            <a:r>
              <a:rPr lang="es-ES_tradnl" sz="2400" dirty="0" err="1" smtClean="0"/>
              <a:t>tractar</a:t>
            </a:r>
            <a:r>
              <a:rPr lang="es-ES_tradnl" sz="2400" dirty="0" smtClean="0"/>
              <a:t> la causa, mesures no </a:t>
            </a:r>
            <a:r>
              <a:rPr lang="es-ES_tradnl" sz="2400" dirty="0" err="1" smtClean="0"/>
              <a:t>farmacològiques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selecció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adequada</a:t>
            </a:r>
            <a:r>
              <a:rPr lang="es-ES_tradnl" sz="2400" dirty="0" smtClean="0"/>
              <a:t> del </a:t>
            </a:r>
            <a:r>
              <a:rPr lang="es-ES_tradnl" sz="2400" dirty="0" err="1" smtClean="0"/>
              <a:t>fàrmac</a:t>
            </a:r>
            <a:r>
              <a:rPr lang="es-ES_tradnl" sz="2400" dirty="0" smtClean="0"/>
              <a:t>:</a:t>
            </a:r>
          </a:p>
          <a:p>
            <a:pPr algn="just">
              <a:lnSpc>
                <a:spcPct val="170000"/>
              </a:lnSpc>
              <a:buNone/>
            </a:pPr>
            <a:r>
              <a:rPr lang="es-ES_tradnl" sz="2400" dirty="0" smtClean="0"/>
              <a:t>	</a:t>
            </a:r>
            <a:r>
              <a:rPr lang="es-ES_tradnl" sz="2400" dirty="0" err="1" smtClean="0"/>
              <a:t>Antiemètics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d´acció</a:t>
            </a:r>
            <a:r>
              <a:rPr lang="es-ES_tradnl" sz="2400" dirty="0" smtClean="0"/>
              <a:t> central, </a:t>
            </a:r>
            <a:r>
              <a:rPr lang="es-ES_tradnl" sz="2400" dirty="0" err="1" smtClean="0"/>
              <a:t>mixte</a:t>
            </a:r>
            <a:r>
              <a:rPr lang="es-ES_tradnl" sz="2400" dirty="0" smtClean="0"/>
              <a:t> o </a:t>
            </a:r>
            <a:r>
              <a:rPr lang="es-ES_tradnl" sz="2400" dirty="0" err="1" smtClean="0"/>
              <a:t>perifèrica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excepte</a:t>
            </a:r>
            <a:r>
              <a:rPr lang="es-ES_tradnl" sz="2400" dirty="0" smtClean="0"/>
              <a:t> en cas </a:t>
            </a:r>
            <a:r>
              <a:rPr lang="es-ES_tradnl" sz="2400" dirty="0" err="1" smtClean="0"/>
              <a:t>d´obstrucció</a:t>
            </a:r>
            <a:r>
              <a:rPr lang="es-ES_tradnl" sz="2400" dirty="0" smtClean="0"/>
              <a:t> intestinal,  valorar </a:t>
            </a:r>
            <a:r>
              <a:rPr lang="es-ES_tradnl" sz="2400" dirty="0" err="1" smtClean="0"/>
              <a:t>v.o.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Butirofenonas</a:t>
            </a:r>
            <a:r>
              <a:rPr lang="es-ES_tradnl" sz="2400" dirty="0" smtClean="0"/>
              <a:t>/</a:t>
            </a:r>
            <a:r>
              <a:rPr lang="es-ES_tradnl" sz="2400" dirty="0" err="1" smtClean="0"/>
              <a:t>Fenotiacinas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Procinètics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Antihistamínics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Anticolinèrgics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Antagonistes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receptors</a:t>
            </a:r>
            <a:r>
              <a:rPr lang="es-ES_tradnl" sz="2400" dirty="0" smtClean="0"/>
              <a:t> de la serotonina, Corticoides</a:t>
            </a:r>
            <a:endParaRPr lang="es-ES" sz="24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000232" y="285728"/>
            <a:ext cx="38929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a) </a:t>
            </a:r>
            <a:r>
              <a:rPr lang="es-ES" sz="3600" b="1" dirty="0" err="1" smtClean="0"/>
              <a:t>Nàusees</a:t>
            </a:r>
            <a:r>
              <a:rPr lang="es-ES" sz="3600" b="1" dirty="0" smtClean="0"/>
              <a:t> i </a:t>
            </a:r>
            <a:r>
              <a:rPr lang="es-ES" sz="3600" b="1" dirty="0" err="1" smtClean="0"/>
              <a:t>vòmits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lphaLcPeriod"/>
            </a:pPr>
            <a:r>
              <a:rPr lang="es-ES" sz="2800" dirty="0" err="1" smtClean="0"/>
              <a:t>Nàusees</a:t>
            </a:r>
            <a:r>
              <a:rPr lang="es-ES" sz="2800" dirty="0" smtClean="0"/>
              <a:t> i </a:t>
            </a:r>
            <a:r>
              <a:rPr lang="es-ES" sz="2800" dirty="0" err="1" smtClean="0"/>
              <a:t>vòmits</a:t>
            </a:r>
            <a:endParaRPr lang="es-ES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lphaL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Restrenyiment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200000"/>
              </a:lnSpc>
              <a:buFont typeface="+mj-lt"/>
              <a:buAutoNum type="alphaLcPeriod"/>
            </a:pPr>
            <a:r>
              <a:rPr lang="es-ES" sz="2800" dirty="0" err="1" smtClean="0"/>
              <a:t>Obstrucció</a:t>
            </a:r>
            <a:r>
              <a:rPr lang="es-ES" sz="2800" dirty="0" smtClean="0"/>
              <a:t> intestinal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58745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3. </a:t>
            </a:r>
            <a:r>
              <a:rPr lang="es-ES" sz="3600" b="1" dirty="0" err="1" smtClean="0"/>
              <a:t>Símptomes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gatrointestinals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000924" cy="555468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indent="-282575">
              <a:lnSpc>
                <a:spcPct val="150000"/>
              </a:lnSpc>
              <a:buNone/>
            </a:pPr>
            <a:r>
              <a:rPr lang="es-ES_tradnl" sz="2400" b="1" dirty="0" smtClean="0"/>
              <a:t>Causes: </a:t>
            </a:r>
            <a:r>
              <a:rPr lang="es-ES_tradnl" sz="2400" dirty="0" err="1" smtClean="0"/>
              <a:t>Secundari</a:t>
            </a:r>
            <a:r>
              <a:rPr lang="es-ES_tradnl" sz="2400" dirty="0" smtClean="0"/>
              <a:t> a neoplasia o </a:t>
            </a:r>
            <a:r>
              <a:rPr lang="es-ES_tradnl" sz="2400" dirty="0" err="1" smtClean="0"/>
              <a:t>tractament</a:t>
            </a:r>
            <a:r>
              <a:rPr lang="es-ES_tradnl" sz="2400" dirty="0" smtClean="0"/>
              <a:t>, causes </a:t>
            </a:r>
            <a:r>
              <a:rPr lang="es-ES_tradnl" sz="2400" dirty="0" err="1" smtClean="0"/>
              <a:t>metabòliques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síndorme</a:t>
            </a:r>
            <a:r>
              <a:rPr lang="es-ES_tradnl" sz="2400" dirty="0" smtClean="0"/>
              <a:t> dolorosa ano-rectal, </a:t>
            </a:r>
            <a:r>
              <a:rPr lang="es-ES_tradnl" sz="2400" dirty="0" err="1" smtClean="0"/>
              <a:t>altres</a:t>
            </a:r>
            <a:r>
              <a:rPr lang="es-ES_tradnl" sz="2400" dirty="0" smtClean="0"/>
              <a:t>.</a:t>
            </a:r>
          </a:p>
          <a:p>
            <a:pPr indent="-282575">
              <a:lnSpc>
                <a:spcPct val="150000"/>
              </a:lnSpc>
              <a:buNone/>
            </a:pPr>
            <a:r>
              <a:rPr lang="es-ES_tradnl" sz="2400" b="1" dirty="0" err="1" smtClean="0"/>
              <a:t>Complicacions</a:t>
            </a:r>
            <a:r>
              <a:rPr lang="es-ES_tradnl" sz="2400" b="1" dirty="0" smtClean="0"/>
              <a:t>: </a:t>
            </a:r>
            <a:r>
              <a:rPr lang="es-ES_tradnl" sz="2400" dirty="0" err="1" smtClean="0"/>
              <a:t>Impactació</a:t>
            </a:r>
            <a:r>
              <a:rPr lang="es-ES_tradnl" sz="2400" dirty="0" smtClean="0"/>
              <a:t> fecal, </a:t>
            </a:r>
            <a:r>
              <a:rPr lang="es-ES_tradnl" sz="2400" dirty="0" err="1" smtClean="0"/>
              <a:t>nàusees</a:t>
            </a:r>
            <a:r>
              <a:rPr lang="es-ES_tradnl" sz="2400" dirty="0" smtClean="0"/>
              <a:t> i </a:t>
            </a:r>
            <a:r>
              <a:rPr lang="es-ES_tradnl" sz="2400" dirty="0" err="1" smtClean="0"/>
              <a:t>vòmits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obstruccìó</a:t>
            </a:r>
            <a:r>
              <a:rPr lang="es-ES_tradnl" sz="2400" dirty="0" smtClean="0"/>
              <a:t> intestinal. </a:t>
            </a:r>
          </a:p>
          <a:p>
            <a:pPr indent="-282575">
              <a:lnSpc>
                <a:spcPct val="150000"/>
              </a:lnSpc>
              <a:buNone/>
            </a:pPr>
            <a:r>
              <a:rPr lang="es-ES_tradnl" sz="2400" b="1" dirty="0" err="1" smtClean="0"/>
              <a:t>Tractament</a:t>
            </a:r>
            <a:r>
              <a:rPr lang="es-ES_tradnl" sz="2400" b="1" dirty="0" smtClean="0"/>
              <a:t>: </a:t>
            </a:r>
            <a:r>
              <a:rPr lang="es-ES_tradnl" sz="2400" dirty="0" smtClean="0"/>
              <a:t>Mesures </a:t>
            </a:r>
            <a:r>
              <a:rPr lang="es-ES_tradnl" sz="2400" dirty="0" err="1" smtClean="0"/>
              <a:t>generals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farmacològiques</a:t>
            </a:r>
            <a:r>
              <a:rPr lang="es-ES_tradnl" sz="2400" dirty="0" smtClean="0"/>
              <a:t> i </a:t>
            </a:r>
            <a:r>
              <a:rPr lang="es-ES_tradnl" sz="2400" dirty="0" err="1" smtClean="0"/>
              <a:t>rectals</a:t>
            </a:r>
            <a:r>
              <a:rPr lang="es-ES_tradnl" sz="2400" dirty="0" smtClean="0"/>
              <a:t>.</a:t>
            </a:r>
          </a:p>
          <a:p>
            <a:pPr indent="-282575">
              <a:lnSpc>
                <a:spcPct val="150000"/>
              </a:lnSpc>
              <a:buNone/>
            </a:pPr>
            <a:r>
              <a:rPr lang="es-ES_tradnl" sz="2400" b="1" dirty="0" smtClean="0"/>
              <a:t>A </a:t>
            </a:r>
            <a:r>
              <a:rPr lang="es-ES_tradnl" sz="2400" b="1" dirty="0" err="1" smtClean="0"/>
              <a:t>tenir</a:t>
            </a:r>
            <a:r>
              <a:rPr lang="es-ES_tradnl" sz="2400" b="1" dirty="0" smtClean="0"/>
              <a:t> en </a:t>
            </a:r>
            <a:r>
              <a:rPr lang="es-ES_tradnl" sz="2400" b="1" dirty="0" err="1" smtClean="0"/>
              <a:t>compte</a:t>
            </a:r>
            <a:r>
              <a:rPr lang="es-ES_tradnl" sz="2400" b="1" dirty="0" smtClean="0"/>
              <a:t>: </a:t>
            </a:r>
            <a:r>
              <a:rPr lang="es-ES_tradnl" sz="2400" dirty="0" err="1" smtClean="0"/>
              <a:t>És</a:t>
            </a:r>
            <a:r>
              <a:rPr lang="es-ES_tradnl" sz="2400" dirty="0" smtClean="0"/>
              <a:t> el </a:t>
            </a:r>
            <a:r>
              <a:rPr lang="es-ES_tradnl" sz="2400" dirty="0" err="1" smtClean="0"/>
              <a:t>símptoma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digestiu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més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freqüent</a:t>
            </a:r>
            <a:r>
              <a:rPr lang="es-ES_tradnl" sz="2400" dirty="0" smtClean="0"/>
              <a:t>, es dona en el 80% </a:t>
            </a:r>
            <a:r>
              <a:rPr lang="es-ES_tradnl" sz="2400" dirty="0" err="1" smtClean="0"/>
              <a:t>dels</a:t>
            </a:r>
            <a:r>
              <a:rPr lang="es-ES_tradnl" sz="2400" dirty="0" smtClean="0"/>
              <a:t> casos de </a:t>
            </a:r>
            <a:r>
              <a:rPr lang="es-ES_tradnl" sz="2400" dirty="0" err="1" smtClean="0"/>
              <a:t>darrers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dies</a:t>
            </a:r>
            <a:r>
              <a:rPr lang="es-ES_tradnl" sz="2400" dirty="0" smtClean="0"/>
              <a:t> i 90% </a:t>
            </a:r>
            <a:r>
              <a:rPr lang="es-ES_tradnl" sz="2400" dirty="0" err="1" smtClean="0"/>
              <a:t>amb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tractament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opioide</a:t>
            </a:r>
            <a:r>
              <a:rPr lang="es-ES_tradnl" sz="2400" dirty="0" smtClean="0"/>
              <a:t> i sol estar </a:t>
            </a:r>
            <a:r>
              <a:rPr lang="es-ES_tradnl" sz="2400" dirty="0" err="1" smtClean="0"/>
              <a:t>infradiagnosticat</a:t>
            </a:r>
            <a:endParaRPr lang="es-ES_tradnl" sz="24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000232" y="285728"/>
            <a:ext cx="3481146" cy="1668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b) </a:t>
            </a:r>
            <a:r>
              <a:rPr lang="es-ES" sz="3600" b="1" dirty="0" err="1" smtClean="0"/>
              <a:t>Restrenyiment</a:t>
            </a:r>
            <a:endParaRPr lang="es-ES" sz="3600" b="1" dirty="0" smtClean="0"/>
          </a:p>
          <a:p>
            <a:pPr marL="514350" indent="-514350">
              <a:lnSpc>
                <a:spcPct val="150000"/>
              </a:lnSpc>
            </a:pP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4"/>
          <p:cNvGraphicFramePr>
            <a:graphicFrameLocks noChangeAspect="1"/>
          </p:cNvGraphicFramePr>
          <p:nvPr>
            <p:ph/>
          </p:nvPr>
        </p:nvGraphicFramePr>
        <p:xfrm>
          <a:off x="250825" y="333375"/>
          <a:ext cx="8497888" cy="6191250"/>
        </p:xfrm>
        <a:graphic>
          <a:graphicData uri="http://schemas.openxmlformats.org/presentationml/2006/ole">
            <p:oleObj spid="_x0000_s2050" name="Diapositiva" r:id="rId4" imgW="4574520" imgH="3429000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lphaLcPeriod"/>
            </a:pPr>
            <a:r>
              <a:rPr lang="es-ES" sz="2800" dirty="0" err="1" smtClean="0"/>
              <a:t>Nàusees</a:t>
            </a:r>
            <a:r>
              <a:rPr lang="es-ES" sz="2800" dirty="0" smtClean="0"/>
              <a:t> i </a:t>
            </a:r>
            <a:r>
              <a:rPr lang="es-ES" sz="2800" dirty="0" err="1" smtClean="0"/>
              <a:t>vòmits</a:t>
            </a:r>
            <a:endParaRPr lang="es-ES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lphaLcPeriod"/>
            </a:pPr>
            <a:r>
              <a:rPr lang="es-ES" sz="2800" dirty="0" err="1" smtClean="0"/>
              <a:t>Restrenyiment</a:t>
            </a:r>
            <a:endParaRPr lang="es-ES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lphaL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Obstrucció</a:t>
            </a:r>
            <a:r>
              <a:rPr lang="es-ES" sz="2800" b="1" dirty="0" smtClean="0">
                <a:solidFill>
                  <a:schemeClr val="accent1"/>
                </a:solidFill>
              </a:rPr>
              <a:t> intestinal</a:t>
            </a:r>
            <a:endParaRPr lang="ca-ES" sz="2800" b="1" dirty="0" smtClean="0">
              <a:solidFill>
                <a:schemeClr val="accent1"/>
              </a:solidFill>
            </a:endParaRP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58745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3. </a:t>
            </a:r>
            <a:r>
              <a:rPr lang="es-ES" sz="3600" b="1" dirty="0" err="1" smtClean="0"/>
              <a:t>Símptomes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gatrointestinals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000924" cy="555468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b="1" dirty="0" smtClean="0"/>
          </a:p>
          <a:p>
            <a:pPr indent="-282575">
              <a:lnSpc>
                <a:spcPct val="170000"/>
              </a:lnSpc>
              <a:buNone/>
            </a:pPr>
            <a:r>
              <a:rPr lang="es-ES_tradnl" sz="2600" b="1" dirty="0" smtClean="0"/>
              <a:t>Causes: </a:t>
            </a:r>
            <a:r>
              <a:rPr lang="es-ES_tradnl" sz="2600" dirty="0" smtClean="0"/>
              <a:t>neoplasia, </a:t>
            </a:r>
            <a:r>
              <a:rPr lang="es-ES_tradnl" sz="2600" dirty="0" err="1" smtClean="0"/>
              <a:t>tractament</a:t>
            </a:r>
            <a:r>
              <a:rPr lang="es-ES_tradnl" sz="2600" dirty="0" smtClean="0"/>
              <a:t>, </a:t>
            </a:r>
            <a:r>
              <a:rPr lang="es-ES_tradnl" sz="2600" dirty="0" err="1" smtClean="0"/>
              <a:t>altres</a:t>
            </a:r>
            <a:r>
              <a:rPr lang="es-ES_tradnl" sz="2600" dirty="0" smtClean="0"/>
              <a:t>.</a:t>
            </a:r>
          </a:p>
          <a:p>
            <a:pPr indent="-282575">
              <a:lnSpc>
                <a:spcPct val="170000"/>
              </a:lnSpc>
              <a:buNone/>
            </a:pPr>
            <a:r>
              <a:rPr lang="es-ES_tradnl" sz="2600" b="1" dirty="0" err="1" smtClean="0"/>
              <a:t>Manifestacions</a:t>
            </a:r>
            <a:r>
              <a:rPr lang="es-ES_tradnl" sz="2600" b="1" dirty="0" smtClean="0"/>
              <a:t>: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nàusees</a:t>
            </a:r>
            <a:r>
              <a:rPr lang="es-ES_tradnl" sz="2600" dirty="0" smtClean="0"/>
              <a:t>/</a:t>
            </a:r>
            <a:r>
              <a:rPr lang="es-ES_tradnl" sz="2600" dirty="0" err="1" smtClean="0"/>
              <a:t>vòmits</a:t>
            </a:r>
            <a:r>
              <a:rPr lang="es-ES_tradnl" sz="2600" dirty="0" smtClean="0"/>
              <a:t>, dolor </a:t>
            </a:r>
            <a:r>
              <a:rPr lang="es-ES_tradnl" sz="2600" dirty="0" err="1" smtClean="0"/>
              <a:t>continu</a:t>
            </a:r>
            <a:r>
              <a:rPr lang="es-ES_tradnl" sz="2600" dirty="0" smtClean="0"/>
              <a:t>, </a:t>
            </a:r>
            <a:r>
              <a:rPr lang="es-ES_tradnl" sz="2600" dirty="0" err="1" smtClean="0"/>
              <a:t>absència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d´eliminació</a:t>
            </a:r>
            <a:r>
              <a:rPr lang="es-ES_tradnl" sz="2600" dirty="0" smtClean="0"/>
              <a:t> de </a:t>
            </a:r>
            <a:r>
              <a:rPr lang="es-ES_tradnl" sz="2600" dirty="0" err="1" smtClean="0"/>
              <a:t>femta</a:t>
            </a:r>
            <a:r>
              <a:rPr lang="es-ES_tradnl" sz="2600" dirty="0" smtClean="0"/>
              <a:t>, </a:t>
            </a:r>
            <a:r>
              <a:rPr lang="es-ES_tradnl" sz="2600" dirty="0" err="1" smtClean="0"/>
              <a:t>distensió</a:t>
            </a:r>
            <a:r>
              <a:rPr lang="es-ES_tradnl" sz="2600" dirty="0" smtClean="0"/>
              <a:t> abdominal</a:t>
            </a:r>
          </a:p>
          <a:p>
            <a:pPr>
              <a:lnSpc>
                <a:spcPct val="170000"/>
              </a:lnSpc>
              <a:buNone/>
            </a:pPr>
            <a:r>
              <a:rPr lang="es-ES_tradnl" sz="2600" b="1" dirty="0" err="1" smtClean="0"/>
              <a:t>Tractament</a:t>
            </a:r>
            <a:r>
              <a:rPr lang="es-ES_tradnl" sz="2600" b="1" dirty="0" smtClean="0"/>
              <a:t>: </a:t>
            </a:r>
            <a:r>
              <a:rPr lang="es-ES_tradnl" sz="2600" dirty="0" err="1" smtClean="0"/>
              <a:t>Tractament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quirúrgic</a:t>
            </a:r>
            <a:r>
              <a:rPr lang="es-ES_tradnl" sz="2600" dirty="0" smtClean="0"/>
              <a:t>, </a:t>
            </a:r>
            <a:r>
              <a:rPr lang="es-ES_tradnl" sz="2600" dirty="0" err="1" smtClean="0"/>
              <a:t>tractament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mèdic</a:t>
            </a:r>
            <a:r>
              <a:rPr lang="es-ES_tradnl" sz="2600" dirty="0" smtClean="0"/>
              <a:t> tradicional, </a:t>
            </a:r>
            <a:r>
              <a:rPr lang="es-ES_tradnl" sz="2600" dirty="0" err="1" smtClean="0"/>
              <a:t>endopròtesi</a:t>
            </a:r>
            <a:r>
              <a:rPr lang="es-ES_tradnl" sz="2600" dirty="0" smtClean="0"/>
              <a:t> i </a:t>
            </a:r>
            <a:r>
              <a:rPr lang="es-ES_tradnl" sz="2600" dirty="0" err="1" smtClean="0"/>
              <a:t>tractament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pal·liatiu</a:t>
            </a:r>
            <a:endParaRPr lang="es-ES" sz="2600" dirty="0" smtClean="0"/>
          </a:p>
          <a:p>
            <a:pPr indent="-282575">
              <a:lnSpc>
                <a:spcPct val="170000"/>
              </a:lnSpc>
              <a:buNone/>
            </a:pPr>
            <a:r>
              <a:rPr lang="es-ES_tradnl" sz="2600" b="1" dirty="0" smtClean="0"/>
              <a:t>A </a:t>
            </a:r>
            <a:r>
              <a:rPr lang="es-ES_tradnl" sz="2600" b="1" dirty="0" err="1" smtClean="0"/>
              <a:t>tenir</a:t>
            </a:r>
            <a:r>
              <a:rPr lang="es-ES_tradnl" sz="2600" b="1" dirty="0" smtClean="0"/>
              <a:t> en </a:t>
            </a:r>
            <a:r>
              <a:rPr lang="es-ES_tradnl" sz="2600" b="1" dirty="0" err="1" smtClean="0"/>
              <a:t>compta</a:t>
            </a:r>
            <a:r>
              <a:rPr lang="es-ES_tradnl" sz="2600" b="1" dirty="0" smtClean="0"/>
              <a:t>: </a:t>
            </a:r>
            <a:r>
              <a:rPr lang="es-ES_tradnl" sz="2600" dirty="0" err="1" smtClean="0"/>
              <a:t>freqüent</a:t>
            </a:r>
            <a:r>
              <a:rPr lang="es-ES_tradnl" sz="2600" dirty="0" smtClean="0"/>
              <a:t> en </a:t>
            </a:r>
            <a:r>
              <a:rPr lang="es-ES_tradnl" sz="2600" dirty="0" err="1" smtClean="0"/>
              <a:t>tumors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digestius</a:t>
            </a:r>
            <a:r>
              <a:rPr lang="es-ES_tradnl" sz="2600" dirty="0" smtClean="0"/>
              <a:t> o </a:t>
            </a:r>
            <a:r>
              <a:rPr lang="es-ES_tradnl" sz="2600" dirty="0" err="1" smtClean="0"/>
              <a:t>pèlvics</a:t>
            </a:r>
            <a:endParaRPr lang="es-ES_tradnl" sz="26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000232" y="285728"/>
            <a:ext cx="457997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c) </a:t>
            </a:r>
            <a:r>
              <a:rPr lang="es-ES" sz="3600" b="1" dirty="0" err="1" smtClean="0"/>
              <a:t>Obstrucció</a:t>
            </a:r>
            <a:r>
              <a:rPr lang="es-ES" sz="3600" b="1" dirty="0" smtClean="0"/>
              <a:t> intestinal</a:t>
            </a:r>
          </a:p>
          <a:p>
            <a:pPr marL="514350" indent="-514350">
              <a:lnSpc>
                <a:spcPct val="150000"/>
              </a:lnSpc>
            </a:pP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respiratoris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Alteracions</a:t>
            </a:r>
            <a:r>
              <a:rPr lang="es-ES" sz="2800" dirty="0" smtClean="0"/>
              <a:t> de </a:t>
            </a:r>
            <a:r>
              <a:rPr lang="es-ES" sz="2800" dirty="0" err="1" smtClean="0"/>
              <a:t>pell</a:t>
            </a:r>
            <a:r>
              <a:rPr lang="es-ES" sz="2800" dirty="0" smtClean="0"/>
              <a:t> i </a:t>
            </a:r>
            <a:r>
              <a:rPr lang="es-ES" sz="2800" dirty="0" err="1" smtClean="0"/>
              <a:t>mucoses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gastrointestinals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Símptomes</a:t>
            </a:r>
            <a:r>
              <a:rPr lang="es-ES" sz="2800" b="1" dirty="0" smtClean="0">
                <a:solidFill>
                  <a:schemeClr val="accent1"/>
                </a:solidFill>
              </a:rPr>
              <a:t> </a:t>
            </a:r>
            <a:r>
              <a:rPr lang="es-ES" sz="2800" b="1" dirty="0" err="1" smtClean="0">
                <a:solidFill>
                  <a:schemeClr val="accent1"/>
                </a:solidFill>
              </a:rPr>
              <a:t>generals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psiconeurològics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Dolor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224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Símptomes</a:t>
            </a:r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 en Cures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Pal·liatives</a:t>
            </a:r>
            <a:endParaRPr lang="es-E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 marL="450850" indent="-450850" algn="ctr">
              <a:buClr>
                <a:schemeClr val="tx2"/>
              </a:buClr>
              <a:buNone/>
            </a:pPr>
            <a:endParaRPr lang="es-ES_tradnl" sz="2800" b="1" i="1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dirty="0" smtClean="0"/>
              <a:t>Avaluar  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dirty="0" err="1" smtClean="0"/>
              <a:t>Objectius</a:t>
            </a:r>
            <a:r>
              <a:rPr lang="es-ES" sz="2800" dirty="0" smtClean="0"/>
              <a:t> i </a:t>
            </a:r>
            <a:r>
              <a:rPr lang="es-ES" sz="2800" dirty="0" err="1" smtClean="0"/>
              <a:t>pla</a:t>
            </a:r>
            <a:r>
              <a:rPr lang="es-ES" sz="2800" dirty="0" smtClean="0"/>
              <a:t> </a:t>
            </a:r>
            <a:r>
              <a:rPr lang="es-ES" sz="2800" dirty="0" err="1" smtClean="0"/>
              <a:t>terapèutic</a:t>
            </a: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dirty="0" smtClean="0"/>
              <a:t> </a:t>
            </a:r>
            <a:r>
              <a:rPr lang="es-ES" sz="2800" dirty="0" err="1" smtClean="0"/>
              <a:t>Comunicació</a:t>
            </a: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dirty="0" smtClean="0"/>
              <a:t> </a:t>
            </a:r>
            <a:r>
              <a:rPr lang="es-ES" sz="2800" dirty="0" err="1" smtClean="0"/>
              <a:t>Aspectes</a:t>
            </a:r>
            <a:r>
              <a:rPr lang="es-ES" sz="2800" dirty="0" smtClean="0"/>
              <a:t> </a:t>
            </a:r>
            <a:r>
              <a:rPr lang="es-ES" sz="2800" dirty="0" err="1" smtClean="0"/>
              <a:t>organitzatius</a:t>
            </a:r>
            <a:r>
              <a:rPr lang="es-ES" sz="2800" dirty="0" smtClean="0"/>
              <a:t> i de </a:t>
            </a:r>
            <a:r>
              <a:rPr lang="es-ES" sz="2800" dirty="0" err="1" smtClean="0"/>
              <a:t>seguiment</a:t>
            </a: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250000"/>
              </a:lnSpc>
              <a:buFont typeface="+mj-lt"/>
              <a:buAutoNum type="alphaL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Astènia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250000"/>
              </a:lnSpc>
              <a:buFont typeface="+mj-lt"/>
              <a:buAutoNum type="alphaLcPeriod"/>
            </a:pPr>
            <a:r>
              <a:rPr lang="es-ES" sz="2800" dirty="0" err="1" smtClean="0"/>
              <a:t>Anorèxia-Caquèxia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450745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4. </a:t>
            </a:r>
            <a:r>
              <a:rPr lang="es-ES" sz="3600" b="1" dirty="0" err="1" smtClean="0"/>
              <a:t>Símptomes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generals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000924" cy="555468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b="1" dirty="0" smtClean="0"/>
          </a:p>
          <a:p>
            <a:pPr indent="-282575">
              <a:lnSpc>
                <a:spcPct val="170000"/>
              </a:lnSpc>
              <a:buNone/>
            </a:pPr>
            <a:endParaRPr lang="es-ES" sz="6400" dirty="0" smtClean="0"/>
          </a:p>
          <a:p>
            <a:pPr indent="-282575">
              <a:lnSpc>
                <a:spcPct val="170000"/>
              </a:lnSpc>
              <a:buNone/>
            </a:pPr>
            <a:r>
              <a:rPr lang="es-ES" sz="6400" dirty="0" err="1" smtClean="0"/>
              <a:t>Estat</a:t>
            </a:r>
            <a:r>
              <a:rPr lang="es-ES" sz="6400" dirty="0" smtClean="0"/>
              <a:t> que </a:t>
            </a:r>
            <a:r>
              <a:rPr lang="es-ES" sz="6400" dirty="0" err="1" smtClean="0"/>
              <a:t>inclou</a:t>
            </a:r>
            <a:r>
              <a:rPr lang="es-ES" sz="6400" dirty="0" smtClean="0"/>
              <a:t> </a:t>
            </a:r>
            <a:r>
              <a:rPr lang="es-ES" sz="6400" dirty="0" err="1" smtClean="0"/>
              <a:t>cansament</a:t>
            </a:r>
            <a:r>
              <a:rPr lang="es-ES" sz="6400" dirty="0" smtClean="0"/>
              <a:t> </a:t>
            </a:r>
            <a:r>
              <a:rPr lang="es-ES" sz="6400" dirty="0" err="1" smtClean="0"/>
              <a:t>davant</a:t>
            </a:r>
            <a:r>
              <a:rPr lang="es-ES" sz="6400" dirty="0" smtClean="0"/>
              <a:t> </a:t>
            </a:r>
            <a:r>
              <a:rPr lang="es-ES" sz="6400" dirty="0" err="1" smtClean="0"/>
              <a:t>mínims</a:t>
            </a:r>
            <a:r>
              <a:rPr lang="es-ES" sz="6400" dirty="0" smtClean="0"/>
              <a:t> </a:t>
            </a:r>
            <a:r>
              <a:rPr lang="es-ES" sz="6400" dirty="0" err="1" smtClean="0"/>
              <a:t>esforços</a:t>
            </a:r>
            <a:r>
              <a:rPr lang="es-ES" sz="6400" dirty="0" smtClean="0"/>
              <a:t>, </a:t>
            </a:r>
            <a:r>
              <a:rPr lang="es-ES" sz="6400" dirty="0" err="1" smtClean="0"/>
              <a:t>disminució</a:t>
            </a:r>
            <a:r>
              <a:rPr lang="es-ES" sz="6400" dirty="0" smtClean="0"/>
              <a:t> de la </a:t>
            </a:r>
            <a:r>
              <a:rPr lang="es-ES" sz="6400" dirty="0" err="1" smtClean="0"/>
              <a:t>capacitat</a:t>
            </a:r>
            <a:r>
              <a:rPr lang="es-ES" sz="6400" dirty="0" smtClean="0"/>
              <a:t> funcional, </a:t>
            </a:r>
            <a:r>
              <a:rPr lang="es-ES" sz="6400" dirty="0" err="1" smtClean="0"/>
              <a:t>sensació</a:t>
            </a:r>
            <a:r>
              <a:rPr lang="es-ES" sz="6400" dirty="0" smtClean="0"/>
              <a:t> de </a:t>
            </a:r>
            <a:r>
              <a:rPr lang="es-ES" sz="6400" dirty="0" err="1" smtClean="0"/>
              <a:t>debilitat</a:t>
            </a:r>
            <a:r>
              <a:rPr lang="es-ES" sz="6400" dirty="0" smtClean="0"/>
              <a:t> definida </a:t>
            </a:r>
            <a:r>
              <a:rPr lang="es-ES" sz="6400" dirty="0" err="1" smtClean="0"/>
              <a:t>com</a:t>
            </a:r>
            <a:r>
              <a:rPr lang="es-ES" sz="6400" dirty="0" smtClean="0"/>
              <a:t> la </a:t>
            </a:r>
            <a:r>
              <a:rPr lang="es-ES" sz="6400" dirty="0" err="1" smtClean="0"/>
              <a:t>sensació</a:t>
            </a:r>
            <a:r>
              <a:rPr lang="es-ES" sz="6400" dirty="0" smtClean="0"/>
              <a:t> anticipada de </a:t>
            </a:r>
            <a:r>
              <a:rPr lang="es-ES" sz="6400" dirty="0" err="1" smtClean="0"/>
              <a:t>incapacitat</a:t>
            </a:r>
            <a:r>
              <a:rPr lang="es-ES" sz="6400" dirty="0" smtClean="0"/>
              <a:t> de iniciar </a:t>
            </a:r>
            <a:r>
              <a:rPr lang="es-ES" sz="6400" dirty="0" err="1" smtClean="0"/>
              <a:t>qualsevol</a:t>
            </a:r>
            <a:r>
              <a:rPr lang="es-ES" sz="6400" dirty="0" smtClean="0"/>
              <a:t> </a:t>
            </a:r>
            <a:r>
              <a:rPr lang="es-ES" sz="6400" dirty="0" err="1" smtClean="0"/>
              <a:t>activitat</a:t>
            </a:r>
            <a:r>
              <a:rPr lang="es-ES" sz="6400" dirty="0" smtClean="0"/>
              <a:t>.  </a:t>
            </a:r>
          </a:p>
          <a:p>
            <a:pPr>
              <a:lnSpc>
                <a:spcPct val="170000"/>
              </a:lnSpc>
              <a:buNone/>
            </a:pPr>
            <a:r>
              <a:rPr lang="es-ES_tradnl" sz="6400" b="1" dirty="0" err="1" smtClean="0"/>
              <a:t>Tractament</a:t>
            </a:r>
            <a:r>
              <a:rPr lang="es-ES_tradnl" sz="6400" b="1" dirty="0" smtClean="0"/>
              <a:t>: </a:t>
            </a:r>
            <a:r>
              <a:rPr lang="es-ES_tradnl" sz="6400" dirty="0" smtClean="0"/>
              <a:t>Mesures </a:t>
            </a:r>
            <a:r>
              <a:rPr lang="es-ES_tradnl" sz="6400" dirty="0" err="1" smtClean="0"/>
              <a:t>generals</a:t>
            </a:r>
            <a:r>
              <a:rPr lang="es-ES_tradnl" sz="6400" dirty="0" smtClean="0"/>
              <a:t>, identificar causes </a:t>
            </a:r>
            <a:r>
              <a:rPr lang="es-ES_tradnl" sz="6400" dirty="0" err="1" smtClean="0"/>
              <a:t>específiques</a:t>
            </a:r>
            <a:r>
              <a:rPr lang="es-ES_tradnl" sz="6400" dirty="0" smtClean="0"/>
              <a:t>, valorar </a:t>
            </a:r>
            <a:r>
              <a:rPr lang="es-ES_tradnl" sz="6400" dirty="0" err="1" smtClean="0"/>
              <a:t>ús</a:t>
            </a:r>
            <a:r>
              <a:rPr lang="es-ES_tradnl" sz="6400" dirty="0" smtClean="0"/>
              <a:t> de </a:t>
            </a:r>
            <a:r>
              <a:rPr lang="es-ES_tradnl" sz="6400" dirty="0" err="1" smtClean="0"/>
              <a:t>fàrmacs</a:t>
            </a:r>
            <a:r>
              <a:rPr lang="es-ES_tradnl" sz="6400" dirty="0" smtClean="0"/>
              <a:t> (</a:t>
            </a:r>
            <a:r>
              <a:rPr lang="es-ES_tradnl" sz="6400" dirty="0" err="1" smtClean="0"/>
              <a:t>indicació</a:t>
            </a:r>
            <a:r>
              <a:rPr lang="es-ES_tradnl" sz="6400" dirty="0" smtClean="0"/>
              <a:t> en </a:t>
            </a:r>
            <a:r>
              <a:rPr lang="es-ES_tradnl" sz="6400" dirty="0" err="1" smtClean="0"/>
              <a:t>funció</a:t>
            </a:r>
            <a:r>
              <a:rPr lang="es-ES_tradnl" sz="6400" dirty="0" smtClean="0"/>
              <a:t> del </a:t>
            </a:r>
            <a:r>
              <a:rPr lang="es-ES_tradnl" sz="6400" dirty="0" err="1" smtClean="0"/>
              <a:t>pronòstic</a:t>
            </a:r>
            <a:r>
              <a:rPr lang="es-ES_tradnl" sz="6400" dirty="0" smtClean="0"/>
              <a:t>)</a:t>
            </a:r>
          </a:p>
          <a:p>
            <a:pPr>
              <a:lnSpc>
                <a:spcPct val="170000"/>
              </a:lnSpc>
            </a:pPr>
            <a:r>
              <a:rPr lang="es-ES_tradnl" sz="6400" dirty="0" smtClean="0"/>
              <a:t>Dos </a:t>
            </a:r>
            <a:r>
              <a:rPr lang="es-ES_tradnl" sz="6400" dirty="0" err="1" smtClean="0"/>
              <a:t>grups</a:t>
            </a:r>
            <a:r>
              <a:rPr lang="es-ES_tradnl" sz="6400" dirty="0" smtClean="0"/>
              <a:t>: </a:t>
            </a:r>
          </a:p>
          <a:p>
            <a:pPr lvl="1">
              <a:lnSpc>
                <a:spcPct val="170000"/>
              </a:lnSpc>
            </a:pPr>
            <a:r>
              <a:rPr lang="es-ES_tradnl" sz="6400" dirty="0" smtClean="0"/>
              <a:t>Corticoides</a:t>
            </a:r>
          </a:p>
          <a:p>
            <a:pPr lvl="1">
              <a:lnSpc>
                <a:spcPct val="170000"/>
              </a:lnSpc>
            </a:pPr>
            <a:r>
              <a:rPr lang="es-ES_tradnl" sz="6400" dirty="0" smtClean="0"/>
              <a:t>Acetato </a:t>
            </a:r>
            <a:r>
              <a:rPr lang="es-ES_tradnl" sz="6400" dirty="0" err="1" smtClean="0"/>
              <a:t>megestrol</a:t>
            </a:r>
            <a:endParaRPr lang="es-ES_tradnl" sz="6400" dirty="0" smtClean="0"/>
          </a:p>
          <a:p>
            <a:pPr>
              <a:lnSpc>
                <a:spcPct val="170000"/>
              </a:lnSpc>
            </a:pPr>
            <a:r>
              <a:rPr lang="es-ES_tradnl" sz="6400" dirty="0" err="1" smtClean="0"/>
              <a:t>Alternatives</a:t>
            </a:r>
            <a:r>
              <a:rPr lang="es-ES_tradnl" sz="6400" dirty="0" smtClean="0"/>
              <a:t>:</a:t>
            </a:r>
          </a:p>
          <a:p>
            <a:pPr lvl="1">
              <a:lnSpc>
                <a:spcPct val="170000"/>
              </a:lnSpc>
            </a:pPr>
            <a:r>
              <a:rPr lang="es-ES_tradnl" sz="6400" dirty="0" err="1" smtClean="0"/>
              <a:t>Metilfenidato</a:t>
            </a:r>
            <a:endParaRPr lang="es-ES_tradnl" sz="6400" dirty="0" smtClean="0"/>
          </a:p>
          <a:p>
            <a:pPr lvl="1">
              <a:lnSpc>
                <a:spcPct val="170000"/>
              </a:lnSpc>
            </a:pPr>
            <a:r>
              <a:rPr lang="es-ES_tradnl" sz="6400" dirty="0" smtClean="0"/>
              <a:t>EPO</a:t>
            </a:r>
          </a:p>
          <a:p>
            <a:pPr>
              <a:lnSpc>
                <a:spcPct val="170000"/>
              </a:lnSpc>
              <a:buNone/>
            </a:pPr>
            <a:r>
              <a:rPr lang="es-ES_tradnl" sz="6400" b="1" dirty="0" smtClean="0"/>
              <a:t>A </a:t>
            </a:r>
            <a:r>
              <a:rPr lang="es-ES_tradnl" sz="6400" b="1" dirty="0" err="1" smtClean="0"/>
              <a:t>tenir</a:t>
            </a:r>
            <a:r>
              <a:rPr lang="es-ES_tradnl" sz="6400" b="1" dirty="0" smtClean="0"/>
              <a:t> en </a:t>
            </a:r>
            <a:r>
              <a:rPr lang="es-ES_tradnl" sz="6400" b="1" dirty="0" err="1" smtClean="0"/>
              <a:t>compte</a:t>
            </a:r>
            <a:r>
              <a:rPr lang="es-ES_tradnl" sz="6400" b="1" dirty="0" smtClean="0"/>
              <a:t>: </a:t>
            </a:r>
            <a:r>
              <a:rPr lang="es-ES" sz="6400" dirty="0" err="1" smtClean="0"/>
              <a:t>Prevalença</a:t>
            </a:r>
            <a:r>
              <a:rPr lang="es-ES" sz="6400" dirty="0" smtClean="0"/>
              <a:t> del 60-90% en </a:t>
            </a:r>
            <a:r>
              <a:rPr lang="es-ES" sz="6400" dirty="0" err="1" smtClean="0"/>
              <a:t>pacient</a:t>
            </a:r>
            <a:r>
              <a:rPr lang="es-ES" sz="6400" dirty="0" smtClean="0"/>
              <a:t> </a:t>
            </a:r>
            <a:r>
              <a:rPr lang="es-ES" sz="6400" dirty="0" err="1" smtClean="0"/>
              <a:t>pal·liatiu</a:t>
            </a:r>
            <a:r>
              <a:rPr lang="es-ES" sz="6400" dirty="0" smtClean="0"/>
              <a:t>. </a:t>
            </a:r>
            <a:r>
              <a:rPr lang="es-ES" sz="6400" dirty="0" err="1" smtClean="0"/>
              <a:t>Símptoma</a:t>
            </a:r>
            <a:r>
              <a:rPr lang="es-ES" sz="6400" dirty="0" smtClean="0"/>
              <a:t> infravalorada.</a:t>
            </a:r>
          </a:p>
          <a:p>
            <a:pPr indent="-282575">
              <a:lnSpc>
                <a:spcPct val="170000"/>
              </a:lnSpc>
              <a:buNone/>
            </a:pPr>
            <a:endParaRPr lang="es-ES_tradnl" sz="26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000232" y="285728"/>
            <a:ext cx="209743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a) </a:t>
            </a:r>
            <a:r>
              <a:rPr lang="es-ES" sz="3600" b="1" dirty="0" err="1" smtClean="0"/>
              <a:t>Astènia</a:t>
            </a:r>
            <a:endParaRPr lang="es-ES" sz="3600" b="1" dirty="0" smtClean="0"/>
          </a:p>
          <a:p>
            <a:pPr marL="514350" indent="-514350">
              <a:lnSpc>
                <a:spcPct val="150000"/>
              </a:lnSpc>
            </a:pP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71500" y="642938"/>
            <a:ext cx="7929563" cy="528637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s-ES" sz="2800" smtClean="0">
                <a:solidFill>
                  <a:srgbClr val="FF0000"/>
                </a:solidFill>
                <a:latin typeface="Comic Sans MS" pitchFamily="66" charset="0"/>
              </a:rPr>
              <a:t>			</a:t>
            </a:r>
            <a:endParaRPr lang="es-ES" sz="2800" u="sng" smtClean="0">
              <a:latin typeface="Verdana" pitchFamily="34" charset="0"/>
            </a:endParaRPr>
          </a:p>
          <a:p>
            <a:pPr eaLnBrk="1" hangingPunct="1">
              <a:buFont typeface="Arial" pitchFamily="34" charset="0"/>
              <a:buNone/>
            </a:pPr>
            <a:endParaRPr lang="es-ES" sz="2800" u="sng" smtClean="0">
              <a:latin typeface="Verdana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s-ES" sz="2800" smtClean="0">
                <a:latin typeface="Verdana" pitchFamily="34" charset="0"/>
              </a:rPr>
              <a:t>  Sensació subjectiva valorable mitjançant escales unidimensionals i multidimensionals</a:t>
            </a:r>
          </a:p>
          <a:p>
            <a:pPr lvl="1" eaLnBrk="1" hangingPunct="1">
              <a:buFontTx/>
              <a:buNone/>
            </a:pPr>
            <a:endParaRPr lang="es-ES" sz="2000" smtClean="0">
              <a:latin typeface="Verdana" pitchFamily="34" charset="0"/>
            </a:endParaRPr>
          </a:p>
          <a:p>
            <a:pPr lvl="1" eaLnBrk="1" hangingPunct="1"/>
            <a:endParaRPr lang="es-ES" sz="2400" smtClean="0">
              <a:latin typeface="Verdana" pitchFamily="34" charset="0"/>
            </a:endParaRPr>
          </a:p>
          <a:p>
            <a:pPr lvl="1" eaLnBrk="1" hangingPunct="1"/>
            <a:endParaRPr lang="es-ES" sz="2400" smtClean="0">
              <a:latin typeface="Verdana" pitchFamily="34" charset="0"/>
            </a:endParaRPr>
          </a:p>
          <a:p>
            <a:pPr lvl="1" eaLnBrk="1" hangingPunct="1"/>
            <a:endParaRPr lang="es-ES" sz="2400" smtClean="0">
              <a:latin typeface="Verdana" pitchFamily="34" charset="0"/>
            </a:endParaRPr>
          </a:p>
          <a:p>
            <a:pPr lvl="1" eaLnBrk="1" hangingPunct="1"/>
            <a:endParaRPr lang="es-ES" sz="2400" smtClean="0">
              <a:latin typeface="Verdana" pitchFamily="34" charset="0"/>
            </a:endParaRPr>
          </a:p>
          <a:p>
            <a:pPr lvl="1" eaLnBrk="1" hangingPunct="1">
              <a:buFontTx/>
              <a:buNone/>
            </a:pPr>
            <a:endParaRPr lang="es-ES" sz="2400" smtClean="0">
              <a:latin typeface="Verdana" pitchFamily="34" charset="0"/>
            </a:endParaRPr>
          </a:p>
        </p:txBody>
      </p:sp>
      <p:sp>
        <p:nvSpPr>
          <p:cNvPr id="68611" name="Text Box 4"/>
          <p:cNvSpPr txBox="1">
            <a:spLocks noChangeArrowheads="1"/>
          </p:cNvSpPr>
          <p:nvPr/>
        </p:nvSpPr>
        <p:spPr bwMode="auto">
          <a:xfrm>
            <a:off x="1000125" y="4357688"/>
            <a:ext cx="2000250" cy="133191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/>
              <a:t>Res</a:t>
            </a:r>
          </a:p>
          <a:p>
            <a:pPr algn="ctr"/>
            <a:r>
              <a:rPr lang="es-ES" sz="2000"/>
              <a:t>Lleu</a:t>
            </a:r>
          </a:p>
          <a:p>
            <a:pPr algn="ctr"/>
            <a:r>
              <a:rPr lang="es-ES" sz="2000"/>
              <a:t>Moderada</a:t>
            </a:r>
          </a:p>
          <a:p>
            <a:pPr algn="ctr"/>
            <a:r>
              <a:rPr lang="es-ES" sz="2000"/>
              <a:t>Greu</a:t>
            </a:r>
          </a:p>
        </p:txBody>
      </p:sp>
      <p:sp>
        <p:nvSpPr>
          <p:cNvPr id="68612" name="Text Box 6"/>
          <p:cNvSpPr txBox="1">
            <a:spLocks noChangeArrowheads="1"/>
          </p:cNvSpPr>
          <p:nvPr/>
        </p:nvSpPr>
        <p:spPr bwMode="auto">
          <a:xfrm>
            <a:off x="4357688" y="4786313"/>
            <a:ext cx="2071687" cy="64611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/>
              <a:t>Escala verbal numèrica: 0-10</a:t>
            </a:r>
          </a:p>
        </p:txBody>
      </p:sp>
      <p:sp>
        <p:nvSpPr>
          <p:cNvPr id="68613" name="Line 7"/>
          <p:cNvSpPr>
            <a:spLocks noChangeShapeType="1"/>
          </p:cNvSpPr>
          <p:nvPr/>
        </p:nvSpPr>
        <p:spPr bwMode="auto">
          <a:xfrm flipH="1">
            <a:off x="1979613" y="2997200"/>
            <a:ext cx="144462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68614" name="Line 8"/>
          <p:cNvSpPr>
            <a:spLocks noChangeShapeType="1"/>
          </p:cNvSpPr>
          <p:nvPr/>
        </p:nvSpPr>
        <p:spPr bwMode="auto">
          <a:xfrm>
            <a:off x="3276600" y="2924175"/>
            <a:ext cx="2016125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143800" cy="5554683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b="1" dirty="0" smtClean="0"/>
          </a:p>
          <a:p>
            <a:pPr indent="-282575">
              <a:lnSpc>
                <a:spcPct val="170000"/>
              </a:lnSpc>
              <a:buNone/>
            </a:pPr>
            <a:endParaRPr lang="es-ES" sz="6400" dirty="0" smtClean="0"/>
          </a:p>
          <a:p>
            <a:pPr>
              <a:lnSpc>
                <a:spcPct val="170000"/>
              </a:lnSpc>
              <a:buNone/>
            </a:pPr>
            <a:r>
              <a:rPr lang="es-ES_tradnl" sz="8000" b="1" dirty="0" smtClean="0"/>
              <a:t>A </a:t>
            </a:r>
            <a:r>
              <a:rPr lang="es-ES_tradnl" sz="8000" b="1" dirty="0" err="1" smtClean="0"/>
              <a:t>tenir</a:t>
            </a:r>
            <a:r>
              <a:rPr lang="es-ES_tradnl" sz="8000" b="1" dirty="0" smtClean="0"/>
              <a:t> en </a:t>
            </a:r>
            <a:r>
              <a:rPr lang="es-ES_tradnl" sz="8000" b="1" dirty="0" err="1" smtClean="0"/>
              <a:t>compte</a:t>
            </a:r>
            <a:r>
              <a:rPr lang="es-ES_tradnl" sz="8000" b="1" dirty="0" smtClean="0"/>
              <a:t>: </a:t>
            </a:r>
            <a:r>
              <a:rPr lang="es-ES" sz="8000" dirty="0" smtClean="0"/>
              <a:t>Signe de mal </a:t>
            </a:r>
            <a:r>
              <a:rPr lang="es-ES" sz="8000" dirty="0" err="1" smtClean="0"/>
              <a:t>pronòstic</a:t>
            </a:r>
            <a:r>
              <a:rPr lang="es-ES" sz="8000" dirty="0" smtClean="0"/>
              <a:t>, </a:t>
            </a:r>
            <a:r>
              <a:rPr lang="es-ES" sz="8000" dirty="0" err="1" smtClean="0"/>
              <a:t>Prevalença</a:t>
            </a:r>
            <a:r>
              <a:rPr lang="es-ES" sz="8000" dirty="0" smtClean="0"/>
              <a:t> alta, </a:t>
            </a:r>
            <a:r>
              <a:rPr lang="es-ES" sz="8000" dirty="0" err="1" smtClean="0"/>
              <a:t>fins</a:t>
            </a:r>
            <a:r>
              <a:rPr lang="es-ES" sz="8000" dirty="0" smtClean="0"/>
              <a:t> el 80% de </a:t>
            </a:r>
            <a:r>
              <a:rPr lang="es-ES" sz="8000" dirty="0" err="1" smtClean="0"/>
              <a:t>pacients</a:t>
            </a:r>
            <a:r>
              <a:rPr lang="es-ES" sz="8000" dirty="0" smtClean="0"/>
              <a:t> </a:t>
            </a:r>
            <a:r>
              <a:rPr lang="es-ES" sz="8000" dirty="0" err="1" smtClean="0"/>
              <a:t>amb</a:t>
            </a:r>
            <a:r>
              <a:rPr lang="es-ES" sz="8000" dirty="0" smtClean="0"/>
              <a:t> </a:t>
            </a:r>
            <a:r>
              <a:rPr lang="es-ES" sz="8000" dirty="0" err="1" smtClean="0"/>
              <a:t>càncer</a:t>
            </a:r>
            <a:r>
              <a:rPr lang="es-ES" sz="8000" dirty="0" smtClean="0"/>
              <a:t> </a:t>
            </a:r>
            <a:r>
              <a:rPr lang="es-ES" sz="8000" dirty="0" err="1" smtClean="0"/>
              <a:t>avançat</a:t>
            </a:r>
            <a:r>
              <a:rPr lang="es-ES" sz="8000" dirty="0" smtClean="0"/>
              <a:t>. Fisiopatología </a:t>
            </a:r>
            <a:r>
              <a:rPr lang="es-ES" sz="8000" dirty="0" err="1" smtClean="0"/>
              <a:t>incerta</a:t>
            </a:r>
            <a:r>
              <a:rPr lang="es-ES" sz="8000" dirty="0" smtClean="0"/>
              <a:t>, </a:t>
            </a:r>
            <a:r>
              <a:rPr lang="es-ES" sz="8000" dirty="0" err="1" smtClean="0"/>
              <a:t>implicant</a:t>
            </a:r>
            <a:r>
              <a:rPr lang="es-ES" sz="8000" dirty="0" smtClean="0"/>
              <a:t> </a:t>
            </a:r>
            <a:r>
              <a:rPr lang="es-ES" sz="8000" dirty="0" err="1" smtClean="0"/>
              <a:t>substàncias</a:t>
            </a:r>
            <a:r>
              <a:rPr lang="es-ES" sz="8000" dirty="0" smtClean="0"/>
              <a:t> </a:t>
            </a:r>
            <a:r>
              <a:rPr lang="es-ES" sz="8000" dirty="0" err="1" smtClean="0"/>
              <a:t>eliminades</a:t>
            </a:r>
            <a:r>
              <a:rPr lang="es-ES" sz="8000" dirty="0" smtClean="0"/>
              <a:t> </a:t>
            </a:r>
            <a:r>
              <a:rPr lang="es-ES" sz="8000" dirty="0" err="1" smtClean="0"/>
              <a:t>pel</a:t>
            </a:r>
            <a:r>
              <a:rPr lang="es-ES" sz="8000" dirty="0" smtClean="0"/>
              <a:t> tumor i sistema </a:t>
            </a:r>
            <a:r>
              <a:rPr lang="es-ES" sz="8000" dirty="0" err="1" smtClean="0"/>
              <a:t>inmunitari</a:t>
            </a:r>
            <a:r>
              <a:rPr lang="es-ES" sz="8000" dirty="0" smtClean="0"/>
              <a:t>. </a:t>
            </a:r>
          </a:p>
          <a:p>
            <a:pPr>
              <a:lnSpc>
                <a:spcPct val="170000"/>
              </a:lnSpc>
              <a:buNone/>
            </a:pPr>
            <a:endParaRPr lang="es-ES" sz="64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000232" y="285728"/>
            <a:ext cx="239559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b) </a:t>
            </a:r>
            <a:r>
              <a:rPr lang="es-ES" sz="3600" b="1" dirty="0" err="1" smtClean="0"/>
              <a:t>Anorèxia</a:t>
            </a:r>
            <a:endParaRPr lang="es-ES" sz="3600" b="1" dirty="0" smtClean="0"/>
          </a:p>
          <a:p>
            <a:pPr marL="514350" indent="-514350">
              <a:lnSpc>
                <a:spcPct val="150000"/>
              </a:lnSpc>
            </a:pP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143800" cy="555468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b="1" dirty="0" smtClean="0"/>
          </a:p>
          <a:p>
            <a:pPr indent="-282575">
              <a:lnSpc>
                <a:spcPct val="170000"/>
              </a:lnSpc>
              <a:buNone/>
            </a:pPr>
            <a:endParaRPr lang="es-ES" sz="6400" dirty="0" smtClean="0"/>
          </a:p>
          <a:p>
            <a:pPr>
              <a:lnSpc>
                <a:spcPct val="170000"/>
              </a:lnSpc>
              <a:buNone/>
            </a:pPr>
            <a:r>
              <a:rPr lang="es-ES_tradnl" sz="8000" b="1" dirty="0" err="1" smtClean="0"/>
              <a:t>Tractament</a:t>
            </a:r>
            <a:r>
              <a:rPr lang="es-ES_tradnl" sz="8000" b="1" dirty="0" smtClean="0"/>
              <a:t>: </a:t>
            </a:r>
            <a:r>
              <a:rPr lang="es-ES" sz="8000" dirty="0" smtClean="0"/>
              <a:t>Valorar i </a:t>
            </a:r>
            <a:r>
              <a:rPr lang="es-ES" sz="8000" dirty="0" err="1" smtClean="0"/>
              <a:t>tractar</a:t>
            </a:r>
            <a:r>
              <a:rPr lang="es-ES" sz="8000" dirty="0" smtClean="0"/>
              <a:t> causes reversibles, dolor, </a:t>
            </a:r>
            <a:r>
              <a:rPr lang="es-ES" sz="8000" dirty="0" err="1" smtClean="0"/>
              <a:t>nàusees</a:t>
            </a:r>
            <a:r>
              <a:rPr lang="es-ES" sz="8000" dirty="0" smtClean="0"/>
              <a:t>, </a:t>
            </a:r>
            <a:r>
              <a:rPr lang="es-ES" sz="8000" dirty="0" err="1" smtClean="0"/>
              <a:t>vòmits</a:t>
            </a:r>
            <a:r>
              <a:rPr lang="es-ES" sz="8000" dirty="0" smtClean="0"/>
              <a:t>, </a:t>
            </a:r>
            <a:r>
              <a:rPr lang="es-ES" sz="8000" dirty="0" err="1" smtClean="0"/>
              <a:t>restrenyiment</a:t>
            </a:r>
            <a:r>
              <a:rPr lang="es-ES" sz="8000" dirty="0" smtClean="0"/>
              <a:t>, </a:t>
            </a:r>
            <a:r>
              <a:rPr lang="es-ES" sz="8000" dirty="0" err="1" smtClean="0"/>
              <a:t>problemes</a:t>
            </a:r>
            <a:r>
              <a:rPr lang="es-ES" sz="8000" dirty="0" smtClean="0"/>
              <a:t> </a:t>
            </a:r>
            <a:r>
              <a:rPr lang="es-ES" sz="8000" dirty="0" err="1" smtClean="0"/>
              <a:t>locals</a:t>
            </a:r>
            <a:r>
              <a:rPr lang="es-ES" sz="8000" dirty="0" smtClean="0"/>
              <a:t> a la boca . Mesures no </a:t>
            </a:r>
            <a:r>
              <a:rPr lang="es-ES" sz="8000" dirty="0" err="1" smtClean="0"/>
              <a:t>farmacològiques</a:t>
            </a:r>
            <a:r>
              <a:rPr lang="es-ES" sz="8000" dirty="0" smtClean="0"/>
              <a:t>:</a:t>
            </a:r>
          </a:p>
          <a:p>
            <a:pPr lvl="1">
              <a:lnSpc>
                <a:spcPct val="170000"/>
              </a:lnSpc>
              <a:buNone/>
            </a:pPr>
            <a:r>
              <a:rPr lang="es-ES" sz="8000" dirty="0" err="1" smtClean="0"/>
              <a:t>Informació</a:t>
            </a:r>
            <a:r>
              <a:rPr lang="es-ES" sz="8000" dirty="0" smtClean="0"/>
              <a:t> </a:t>
            </a:r>
            <a:r>
              <a:rPr lang="es-ES" sz="8000" dirty="0" err="1" smtClean="0"/>
              <a:t>adequada</a:t>
            </a:r>
            <a:r>
              <a:rPr lang="es-ES" sz="8000" dirty="0" smtClean="0"/>
              <a:t> del </a:t>
            </a:r>
            <a:r>
              <a:rPr lang="es-ES" sz="8000" dirty="0" err="1" smtClean="0"/>
              <a:t>procès</a:t>
            </a:r>
            <a:endParaRPr lang="es-ES" sz="8000" dirty="0" smtClean="0"/>
          </a:p>
          <a:p>
            <a:pPr lvl="1">
              <a:lnSpc>
                <a:spcPct val="170000"/>
              </a:lnSpc>
              <a:buNone/>
            </a:pPr>
            <a:r>
              <a:rPr lang="es-ES" sz="8000" dirty="0" err="1" smtClean="0"/>
              <a:t>Menjades</a:t>
            </a:r>
            <a:r>
              <a:rPr lang="es-ES" sz="8000" dirty="0" smtClean="0"/>
              <a:t> </a:t>
            </a:r>
            <a:r>
              <a:rPr lang="es-ES" sz="8000" dirty="0" err="1" smtClean="0"/>
              <a:t>petites</a:t>
            </a:r>
            <a:r>
              <a:rPr lang="es-ES" sz="8000" dirty="0" smtClean="0"/>
              <a:t> i </a:t>
            </a:r>
            <a:r>
              <a:rPr lang="es-ES" sz="8000" dirty="0" smtClean="0">
                <a:sym typeface="Wingdings" pitchFamily="2" charset="2"/>
              </a:rPr>
              <a:t> </a:t>
            </a:r>
            <a:r>
              <a:rPr lang="es-ES" sz="8000" dirty="0" err="1" smtClean="0">
                <a:sym typeface="Wingdings" pitchFamily="2" charset="2"/>
              </a:rPr>
              <a:t>freqüència</a:t>
            </a:r>
            <a:endParaRPr lang="es-ES" sz="8000" dirty="0" smtClean="0">
              <a:sym typeface="Wingdings" pitchFamily="2" charset="2"/>
            </a:endParaRPr>
          </a:p>
          <a:p>
            <a:pPr lvl="1">
              <a:lnSpc>
                <a:spcPct val="170000"/>
              </a:lnSpc>
              <a:buNone/>
            </a:pPr>
            <a:r>
              <a:rPr lang="es-ES" sz="8000" dirty="0" err="1" smtClean="0">
                <a:sym typeface="Wingdings" pitchFamily="2" charset="2"/>
              </a:rPr>
              <a:t>Sense</a:t>
            </a:r>
            <a:r>
              <a:rPr lang="es-ES" sz="8000" dirty="0" smtClean="0">
                <a:sym typeface="Wingdings" pitchFamily="2" charset="2"/>
              </a:rPr>
              <a:t> </a:t>
            </a:r>
            <a:r>
              <a:rPr lang="es-ES" sz="8000" dirty="0" err="1" smtClean="0">
                <a:sym typeface="Wingdings" pitchFamily="2" charset="2"/>
              </a:rPr>
              <a:t>restriccions</a:t>
            </a:r>
            <a:r>
              <a:rPr lang="es-ES" sz="8000" dirty="0" smtClean="0">
                <a:sym typeface="Wingdings" pitchFamily="2" charset="2"/>
              </a:rPr>
              <a:t> a la dieta</a:t>
            </a:r>
          </a:p>
          <a:p>
            <a:pPr lvl="1">
              <a:lnSpc>
                <a:spcPct val="170000"/>
              </a:lnSpc>
              <a:buNone/>
            </a:pPr>
            <a:r>
              <a:rPr lang="es-ES" sz="8000" dirty="0" err="1" smtClean="0">
                <a:sym typeface="Wingdings" pitchFamily="2" charset="2"/>
              </a:rPr>
              <a:t>Entorn</a:t>
            </a:r>
            <a:r>
              <a:rPr lang="es-ES" sz="8000" dirty="0" smtClean="0">
                <a:sym typeface="Wingdings" pitchFamily="2" charset="2"/>
              </a:rPr>
              <a:t> agradable, </a:t>
            </a:r>
            <a:r>
              <a:rPr lang="es-ES" sz="8000" dirty="0" err="1" smtClean="0">
                <a:sym typeface="Wingdings" pitchFamily="2" charset="2"/>
              </a:rPr>
              <a:t>evitant</a:t>
            </a:r>
            <a:r>
              <a:rPr lang="es-ES" sz="8000" dirty="0" smtClean="0">
                <a:sym typeface="Wingdings" pitchFamily="2" charset="2"/>
              </a:rPr>
              <a:t> </a:t>
            </a:r>
            <a:r>
              <a:rPr lang="es-ES" sz="8000" dirty="0" err="1" smtClean="0">
                <a:sym typeface="Wingdings" pitchFamily="2" charset="2"/>
              </a:rPr>
              <a:t>olors</a:t>
            </a:r>
            <a:r>
              <a:rPr lang="es-ES" sz="8000" dirty="0" smtClean="0">
                <a:sym typeface="Wingdings" pitchFamily="2" charset="2"/>
              </a:rPr>
              <a:t> desagradables i </a:t>
            </a:r>
            <a:r>
              <a:rPr lang="es-ES" sz="8000" dirty="0" err="1" smtClean="0">
                <a:sym typeface="Wingdings" pitchFamily="2" charset="2"/>
              </a:rPr>
              <a:t>sabors</a:t>
            </a:r>
            <a:r>
              <a:rPr lang="es-ES" sz="8000" dirty="0" smtClean="0">
                <a:sym typeface="Wingdings" pitchFamily="2" charset="2"/>
              </a:rPr>
              <a:t> </a:t>
            </a:r>
            <a:r>
              <a:rPr lang="es-ES" sz="8000" dirty="0" err="1" smtClean="0">
                <a:sym typeface="Wingdings" pitchFamily="2" charset="2"/>
              </a:rPr>
              <a:t>forts</a:t>
            </a:r>
            <a:endParaRPr lang="es-ES" sz="8000" dirty="0" smtClean="0"/>
          </a:p>
          <a:p>
            <a:pPr>
              <a:lnSpc>
                <a:spcPct val="170000"/>
              </a:lnSpc>
              <a:buNone/>
            </a:pPr>
            <a:r>
              <a:rPr lang="es-ES" sz="8000" b="1" dirty="0" err="1" smtClean="0"/>
              <a:t>Tractament</a:t>
            </a:r>
            <a:r>
              <a:rPr lang="es-ES" sz="8000" b="1" dirty="0" smtClean="0"/>
              <a:t> </a:t>
            </a:r>
            <a:r>
              <a:rPr lang="es-ES" sz="8000" b="1" dirty="0" err="1" smtClean="0"/>
              <a:t>farmacològic</a:t>
            </a:r>
            <a:r>
              <a:rPr lang="es-ES" sz="8000" b="1" dirty="0" smtClean="0"/>
              <a:t>:</a:t>
            </a:r>
          </a:p>
          <a:p>
            <a:pPr>
              <a:lnSpc>
                <a:spcPct val="170000"/>
              </a:lnSpc>
              <a:buNone/>
            </a:pPr>
            <a:r>
              <a:rPr lang="es-ES" sz="8000" dirty="0" smtClean="0"/>
              <a:t>Corticoides (</a:t>
            </a:r>
            <a:r>
              <a:rPr lang="es-ES" sz="8000" dirty="0" err="1" smtClean="0"/>
              <a:t>dexametasona</a:t>
            </a:r>
            <a:r>
              <a:rPr lang="es-ES" sz="8000" dirty="0" smtClean="0"/>
              <a:t>, </a:t>
            </a:r>
            <a:r>
              <a:rPr lang="es-ES" sz="8000" dirty="0" err="1" smtClean="0"/>
              <a:t>prednisona</a:t>
            </a:r>
            <a:r>
              <a:rPr lang="es-ES" sz="8000" dirty="0" smtClean="0"/>
              <a:t>)</a:t>
            </a:r>
          </a:p>
          <a:p>
            <a:pPr>
              <a:lnSpc>
                <a:spcPct val="170000"/>
              </a:lnSpc>
              <a:buNone/>
            </a:pPr>
            <a:r>
              <a:rPr lang="es-ES" sz="8000" dirty="0" err="1" smtClean="0"/>
              <a:t>Megestrol</a:t>
            </a:r>
            <a:r>
              <a:rPr lang="es-ES" sz="8000" dirty="0" smtClean="0"/>
              <a:t> (</a:t>
            </a:r>
            <a:r>
              <a:rPr lang="es-ES" sz="8000" dirty="0" err="1" smtClean="0"/>
              <a:t>Indicat</a:t>
            </a:r>
            <a:r>
              <a:rPr lang="es-ES" sz="8000" dirty="0" smtClean="0"/>
              <a:t> en </a:t>
            </a:r>
            <a:r>
              <a:rPr lang="es-ES" sz="8000" dirty="0" err="1" smtClean="0"/>
              <a:t>anorèxia</a:t>
            </a:r>
            <a:r>
              <a:rPr lang="es-ES" sz="8000" dirty="0" smtClean="0"/>
              <a:t> </a:t>
            </a:r>
            <a:r>
              <a:rPr lang="es-ES" sz="8000" dirty="0" err="1" smtClean="0"/>
              <a:t>associada</a:t>
            </a:r>
            <a:r>
              <a:rPr lang="es-ES" sz="8000" dirty="0" smtClean="0"/>
              <a:t> a </a:t>
            </a:r>
            <a:r>
              <a:rPr lang="es-ES" sz="8000" dirty="0" err="1" smtClean="0"/>
              <a:t>càncer</a:t>
            </a:r>
            <a:r>
              <a:rPr lang="es-ES" sz="8000" dirty="0" smtClean="0"/>
              <a:t> i a la SIDA)   </a:t>
            </a:r>
          </a:p>
          <a:p>
            <a:pPr>
              <a:lnSpc>
                <a:spcPct val="170000"/>
              </a:lnSpc>
              <a:buNone/>
            </a:pPr>
            <a:endParaRPr lang="es-ES" sz="8000" dirty="0" smtClean="0"/>
          </a:p>
          <a:p>
            <a:pPr>
              <a:lnSpc>
                <a:spcPct val="170000"/>
              </a:lnSpc>
              <a:buNone/>
            </a:pPr>
            <a:endParaRPr lang="es-ES" sz="64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000232" y="285728"/>
            <a:ext cx="239559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b) </a:t>
            </a:r>
            <a:r>
              <a:rPr lang="es-ES" sz="3600" b="1" dirty="0" err="1" smtClean="0"/>
              <a:t>Anorèxia</a:t>
            </a:r>
            <a:endParaRPr lang="es-ES" sz="3600" b="1" dirty="0" smtClean="0"/>
          </a:p>
          <a:p>
            <a:pPr marL="514350" indent="-514350">
              <a:lnSpc>
                <a:spcPct val="150000"/>
              </a:lnSpc>
            </a:pP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respiratoris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Alteracions</a:t>
            </a:r>
            <a:r>
              <a:rPr lang="es-ES" sz="2800" dirty="0" smtClean="0"/>
              <a:t> de </a:t>
            </a:r>
            <a:r>
              <a:rPr lang="es-ES" sz="2800" dirty="0" err="1" smtClean="0"/>
              <a:t>pell</a:t>
            </a:r>
            <a:r>
              <a:rPr lang="es-ES" sz="2800" dirty="0" smtClean="0"/>
              <a:t> i </a:t>
            </a:r>
            <a:r>
              <a:rPr lang="es-ES" sz="2800" dirty="0" err="1" smtClean="0"/>
              <a:t>mucoses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gastrointestinals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generals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Símptomes</a:t>
            </a:r>
            <a:r>
              <a:rPr lang="es-ES" sz="2800" b="1" dirty="0" smtClean="0">
                <a:solidFill>
                  <a:schemeClr val="accent1"/>
                </a:solidFill>
              </a:rPr>
              <a:t> </a:t>
            </a:r>
            <a:r>
              <a:rPr lang="es-ES" sz="2800" b="1" dirty="0" err="1" smtClean="0">
                <a:solidFill>
                  <a:schemeClr val="accent1"/>
                </a:solidFill>
              </a:rPr>
              <a:t>psiconeurològics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Dolor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224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Símptomes</a:t>
            </a:r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 en Cures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Pal·liatives</a:t>
            </a:r>
            <a:endParaRPr lang="es-E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250000"/>
              </a:lnSpc>
              <a:buFont typeface="+mj-lt"/>
              <a:buAutoNum type="alphaL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Insomni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250000"/>
              </a:lnSpc>
              <a:buFont typeface="+mj-lt"/>
              <a:buAutoNum type="alphaLcPeriod"/>
            </a:pPr>
            <a:r>
              <a:rPr lang="es-ES" sz="2800" dirty="0" err="1" smtClean="0"/>
              <a:t>Ansietat</a:t>
            </a:r>
            <a:endParaRPr lang="es-ES" sz="2800" dirty="0" smtClean="0"/>
          </a:p>
          <a:p>
            <a:pPr marL="514350" indent="-514350">
              <a:lnSpc>
                <a:spcPct val="250000"/>
              </a:lnSpc>
              <a:buFont typeface="+mj-lt"/>
              <a:buAutoNum type="alphaLcPeriod"/>
            </a:pPr>
            <a:r>
              <a:rPr lang="es-ES" sz="2800" dirty="0" smtClean="0"/>
              <a:t>Delirium 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0945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5. </a:t>
            </a:r>
            <a:r>
              <a:rPr lang="es-ES" sz="3600" b="1" dirty="0" err="1" smtClean="0"/>
              <a:t>Símptomes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psiconeurològics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143800" cy="555468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b="1" dirty="0" smtClean="0"/>
          </a:p>
          <a:p>
            <a:pPr algn="just">
              <a:lnSpc>
                <a:spcPct val="170000"/>
              </a:lnSpc>
              <a:buNone/>
            </a:pPr>
            <a:r>
              <a:rPr lang="es-ES" sz="4200" dirty="0" smtClean="0"/>
              <a:t>	</a:t>
            </a:r>
            <a:r>
              <a:rPr lang="es-ES" sz="4200" dirty="0" err="1" smtClean="0"/>
              <a:t>Dificultat</a:t>
            </a:r>
            <a:r>
              <a:rPr lang="es-ES" sz="4200" dirty="0" smtClean="0"/>
              <a:t> de </a:t>
            </a:r>
            <a:r>
              <a:rPr lang="es-ES" sz="4200" dirty="0" err="1" smtClean="0"/>
              <a:t>conciliació</a:t>
            </a:r>
            <a:r>
              <a:rPr lang="es-ES" sz="4200" dirty="0" smtClean="0"/>
              <a:t>, </a:t>
            </a:r>
            <a:r>
              <a:rPr lang="es-ES" sz="4200" dirty="0" err="1" smtClean="0"/>
              <a:t>possibles</a:t>
            </a:r>
            <a:r>
              <a:rPr lang="es-ES" sz="4200" dirty="0" smtClean="0"/>
              <a:t> causes:  </a:t>
            </a:r>
            <a:r>
              <a:rPr lang="es-ES" sz="4200" dirty="0" err="1" smtClean="0"/>
              <a:t>ansietat</a:t>
            </a:r>
            <a:r>
              <a:rPr lang="es-ES" sz="4200" dirty="0" smtClean="0"/>
              <a:t>, por a dormir, a morir, cicle </a:t>
            </a:r>
            <a:r>
              <a:rPr lang="es-ES" sz="4200" dirty="0" err="1" smtClean="0"/>
              <a:t>circadià</a:t>
            </a:r>
            <a:r>
              <a:rPr lang="es-ES" sz="4200" dirty="0" smtClean="0"/>
              <a:t> </a:t>
            </a:r>
            <a:r>
              <a:rPr lang="es-ES" sz="4200" dirty="0" err="1" smtClean="0"/>
              <a:t>alterat</a:t>
            </a:r>
            <a:r>
              <a:rPr lang="es-ES" sz="4200" dirty="0" smtClean="0"/>
              <a:t>, dolor, </a:t>
            </a:r>
            <a:r>
              <a:rPr lang="es-ES" sz="4200" dirty="0" err="1" smtClean="0"/>
              <a:t>consum</a:t>
            </a:r>
            <a:r>
              <a:rPr lang="es-ES" sz="4200" dirty="0" smtClean="0"/>
              <a:t> </a:t>
            </a:r>
            <a:r>
              <a:rPr lang="es-ES" sz="4200" dirty="0" err="1" smtClean="0"/>
              <a:t>d’estimulants</a:t>
            </a:r>
            <a:r>
              <a:rPr lang="es-ES" sz="4200" dirty="0" smtClean="0"/>
              <a:t>.</a:t>
            </a:r>
          </a:p>
          <a:p>
            <a:pPr algn="just">
              <a:lnSpc>
                <a:spcPct val="170000"/>
              </a:lnSpc>
              <a:buNone/>
            </a:pPr>
            <a:r>
              <a:rPr lang="es-ES_tradnl" sz="4200" b="1" dirty="0" err="1" smtClean="0"/>
              <a:t>Tractament</a:t>
            </a:r>
            <a:r>
              <a:rPr lang="es-ES_tradnl" sz="4200" b="1" dirty="0" smtClean="0"/>
              <a:t> no </a:t>
            </a:r>
            <a:r>
              <a:rPr lang="es-ES_tradnl" sz="4200" b="1" dirty="0" err="1" smtClean="0"/>
              <a:t>farmacològic</a:t>
            </a:r>
            <a:r>
              <a:rPr lang="es-ES_tradnl" sz="4200" b="1" dirty="0" smtClean="0"/>
              <a:t>: </a:t>
            </a:r>
            <a:r>
              <a:rPr lang="es-ES" sz="4200" dirty="0" err="1" smtClean="0"/>
              <a:t>Mantenir</a:t>
            </a:r>
            <a:r>
              <a:rPr lang="es-ES" sz="4200" dirty="0" smtClean="0"/>
              <a:t> </a:t>
            </a:r>
            <a:r>
              <a:rPr lang="es-ES" sz="4200" dirty="0" err="1" smtClean="0"/>
              <a:t>patró</a:t>
            </a:r>
            <a:r>
              <a:rPr lang="es-ES" sz="4200" dirty="0" smtClean="0"/>
              <a:t>  regular de la son, Emprar el  </a:t>
            </a:r>
            <a:r>
              <a:rPr lang="es-ES" sz="4200" dirty="0" err="1" smtClean="0"/>
              <a:t>llit</a:t>
            </a:r>
            <a:r>
              <a:rPr lang="es-ES" sz="4200" dirty="0" smtClean="0"/>
              <a:t> per dormir, </a:t>
            </a:r>
            <a:r>
              <a:rPr lang="es-ES" sz="4200" dirty="0" err="1" smtClean="0"/>
              <a:t>Mitgdiada</a:t>
            </a:r>
            <a:r>
              <a:rPr lang="es-ES" sz="4200" dirty="0" smtClean="0"/>
              <a:t> reparadora </a:t>
            </a:r>
            <a:r>
              <a:rPr lang="es-ES" sz="4200" dirty="0" err="1" smtClean="0"/>
              <a:t>però</a:t>
            </a:r>
            <a:r>
              <a:rPr lang="es-ES" sz="4200" dirty="0" smtClean="0"/>
              <a:t> no </a:t>
            </a:r>
            <a:r>
              <a:rPr lang="es-ES" sz="4200" dirty="0" err="1" smtClean="0"/>
              <a:t>llarga</a:t>
            </a:r>
            <a:r>
              <a:rPr lang="es-ES" sz="4200" dirty="0" smtClean="0"/>
              <a:t>, </a:t>
            </a:r>
            <a:r>
              <a:rPr lang="es-ES" sz="4200" dirty="0" err="1" smtClean="0"/>
              <a:t>pell</a:t>
            </a:r>
            <a:r>
              <a:rPr lang="es-ES" sz="4200" dirty="0" smtClean="0"/>
              <a:t> neta, seca i hidratada, </a:t>
            </a:r>
            <a:r>
              <a:rPr lang="es-ES" sz="4200" dirty="0" err="1" smtClean="0"/>
              <a:t>psicoteràpia</a:t>
            </a:r>
            <a:r>
              <a:rPr lang="es-ES" sz="4200" dirty="0" smtClean="0"/>
              <a:t>, </a:t>
            </a:r>
            <a:r>
              <a:rPr lang="es-ES" sz="4200" dirty="0" err="1" smtClean="0"/>
              <a:t>tècniques</a:t>
            </a:r>
            <a:r>
              <a:rPr lang="es-ES" sz="4200" dirty="0" smtClean="0"/>
              <a:t> de </a:t>
            </a:r>
            <a:r>
              <a:rPr lang="es-ES" sz="4200" dirty="0" err="1" smtClean="0"/>
              <a:t>relaxació</a:t>
            </a:r>
            <a:r>
              <a:rPr lang="es-ES" sz="4200" dirty="0" smtClean="0"/>
              <a:t>.</a:t>
            </a:r>
          </a:p>
          <a:p>
            <a:pPr>
              <a:lnSpc>
                <a:spcPct val="170000"/>
              </a:lnSpc>
              <a:buNone/>
            </a:pPr>
            <a:endParaRPr lang="es-ES" sz="8000" dirty="0" smtClean="0"/>
          </a:p>
          <a:p>
            <a:pPr>
              <a:lnSpc>
                <a:spcPct val="170000"/>
              </a:lnSpc>
              <a:buNone/>
            </a:pPr>
            <a:endParaRPr lang="es-ES" sz="64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357166"/>
            <a:ext cx="220284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a) </a:t>
            </a:r>
            <a:r>
              <a:rPr lang="es-ES" sz="3600" b="1" dirty="0" err="1" smtClean="0"/>
              <a:t>Insomni</a:t>
            </a:r>
            <a:endParaRPr lang="es-ES" sz="3600" b="1" dirty="0" smtClean="0"/>
          </a:p>
          <a:p>
            <a:pPr marL="514350" indent="-514350">
              <a:lnSpc>
                <a:spcPct val="150000"/>
              </a:lnSpc>
            </a:pP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285728"/>
            <a:ext cx="7143800" cy="584043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es-ES_tradnl" sz="4200" b="1" dirty="0" err="1" smtClean="0"/>
              <a:t>Tractament</a:t>
            </a:r>
            <a:r>
              <a:rPr lang="es-ES_tradnl" sz="4200" b="1" dirty="0" smtClean="0"/>
              <a:t> </a:t>
            </a:r>
            <a:r>
              <a:rPr lang="es-ES_tradnl" sz="4200" b="1" dirty="0" err="1" smtClean="0"/>
              <a:t>farmacològic</a:t>
            </a:r>
            <a:r>
              <a:rPr lang="es-ES_tradnl" sz="4200" b="1" dirty="0" smtClean="0"/>
              <a:t>:</a:t>
            </a:r>
          </a:p>
          <a:p>
            <a:pPr lvl="1">
              <a:buNone/>
            </a:pPr>
            <a:r>
              <a:rPr lang="es-ES" sz="2400" dirty="0" err="1" smtClean="0"/>
              <a:t>Insomni</a:t>
            </a:r>
            <a:r>
              <a:rPr lang="es-ES" sz="2400" dirty="0" smtClean="0"/>
              <a:t> de </a:t>
            </a:r>
            <a:r>
              <a:rPr lang="es-ES" sz="2400" dirty="0" err="1" smtClean="0"/>
              <a:t>conciliació</a:t>
            </a:r>
            <a:endParaRPr lang="es-ES" sz="2400" dirty="0" smtClean="0"/>
          </a:p>
          <a:p>
            <a:pPr lvl="1">
              <a:buNone/>
            </a:pPr>
            <a:r>
              <a:rPr lang="es-ES" sz="2400" dirty="0" smtClean="0">
                <a:solidFill>
                  <a:srgbClr val="00B050"/>
                </a:solidFill>
              </a:rPr>
              <a:t>    		</a:t>
            </a:r>
            <a:r>
              <a:rPr lang="es-ES" sz="2400" dirty="0" err="1" smtClean="0"/>
              <a:t>Zolpidem</a:t>
            </a:r>
            <a:r>
              <a:rPr lang="es-ES" sz="2400" dirty="0" smtClean="0"/>
              <a:t>/</a:t>
            </a:r>
            <a:r>
              <a:rPr lang="es-ES" sz="2400" dirty="0" err="1" smtClean="0"/>
              <a:t>midazolam</a:t>
            </a:r>
            <a:r>
              <a:rPr lang="es-ES" sz="2400" dirty="0" smtClean="0"/>
              <a:t>/</a:t>
            </a:r>
            <a:r>
              <a:rPr lang="es-ES" sz="2400" dirty="0" err="1" smtClean="0"/>
              <a:t>lormetazepam</a:t>
            </a:r>
            <a:endParaRPr lang="es-ES" sz="2400" dirty="0" smtClean="0"/>
          </a:p>
          <a:p>
            <a:pPr lvl="1">
              <a:buNone/>
            </a:pPr>
            <a:endParaRPr lang="es-ES" sz="2400" dirty="0" smtClean="0"/>
          </a:p>
          <a:p>
            <a:pPr lvl="1">
              <a:buNone/>
            </a:pPr>
            <a:r>
              <a:rPr lang="es-ES" sz="2400" dirty="0" err="1" smtClean="0"/>
              <a:t>Insomni</a:t>
            </a:r>
            <a:r>
              <a:rPr lang="es-ES" sz="2400" dirty="0" smtClean="0"/>
              <a:t> de </a:t>
            </a:r>
            <a:r>
              <a:rPr lang="es-ES" sz="2400" dirty="0" err="1" smtClean="0"/>
              <a:t>manteniment</a:t>
            </a:r>
            <a:endParaRPr lang="es-ES" sz="2400" dirty="0" smtClean="0"/>
          </a:p>
          <a:p>
            <a:pPr lvl="1">
              <a:buNone/>
            </a:pPr>
            <a:r>
              <a:rPr lang="es-ES" sz="2400" dirty="0" smtClean="0">
                <a:solidFill>
                  <a:srgbClr val="00B050"/>
                </a:solidFill>
              </a:rPr>
              <a:t>   	</a:t>
            </a:r>
            <a:r>
              <a:rPr lang="es-ES" sz="2400" dirty="0" err="1" smtClean="0"/>
              <a:t>diazepam</a:t>
            </a:r>
            <a:r>
              <a:rPr lang="es-ES" sz="2400" dirty="0" smtClean="0"/>
              <a:t>/</a:t>
            </a:r>
            <a:r>
              <a:rPr lang="es-ES" sz="2400" dirty="0" err="1" smtClean="0"/>
              <a:t>lorazepam</a:t>
            </a:r>
            <a:endParaRPr lang="es-ES" sz="2400" dirty="0" smtClean="0"/>
          </a:p>
          <a:p>
            <a:pPr lvl="1">
              <a:buNone/>
            </a:pPr>
            <a:endParaRPr lang="es-ES" sz="2400" dirty="0" smtClean="0"/>
          </a:p>
          <a:p>
            <a:pPr lvl="1">
              <a:buNone/>
            </a:pPr>
            <a:r>
              <a:rPr lang="es-ES" sz="2400" dirty="0" err="1" smtClean="0"/>
              <a:t>Insomni</a:t>
            </a:r>
            <a:r>
              <a:rPr lang="es-ES" sz="2400" dirty="0" smtClean="0"/>
              <a:t> + </a:t>
            </a:r>
            <a:r>
              <a:rPr lang="es-ES" sz="2400" dirty="0" err="1" smtClean="0"/>
              <a:t>ansietat</a:t>
            </a:r>
            <a:endParaRPr lang="es-ES" sz="2400" dirty="0" smtClean="0"/>
          </a:p>
          <a:p>
            <a:pPr lvl="1">
              <a:buNone/>
            </a:pPr>
            <a:r>
              <a:rPr lang="es-ES" sz="2400" dirty="0" smtClean="0">
                <a:solidFill>
                  <a:srgbClr val="00B050"/>
                </a:solidFill>
              </a:rPr>
              <a:t>  		</a:t>
            </a:r>
            <a:r>
              <a:rPr lang="es-ES" sz="2400" dirty="0" err="1" smtClean="0"/>
              <a:t>clorazepato</a:t>
            </a:r>
            <a:r>
              <a:rPr lang="es-ES" sz="2400" dirty="0" smtClean="0"/>
              <a:t> potásico/</a:t>
            </a:r>
            <a:r>
              <a:rPr lang="es-ES" sz="2400" dirty="0" err="1" smtClean="0"/>
              <a:t>ketazolam</a:t>
            </a:r>
            <a:r>
              <a:rPr lang="es-ES" sz="2400" dirty="0" smtClean="0"/>
              <a:t>/</a:t>
            </a:r>
            <a:r>
              <a:rPr lang="es-ES" sz="2400" dirty="0" err="1" smtClean="0"/>
              <a:t>alprazolam</a:t>
            </a:r>
            <a:endParaRPr lang="es-ES" sz="2400" dirty="0" smtClean="0"/>
          </a:p>
          <a:p>
            <a:pPr lvl="1">
              <a:buNone/>
            </a:pPr>
            <a:endParaRPr lang="es-ES" sz="2400" dirty="0" smtClean="0"/>
          </a:p>
          <a:p>
            <a:pPr lvl="1">
              <a:buNone/>
            </a:pPr>
            <a:r>
              <a:rPr lang="es-ES" sz="2400" dirty="0" err="1" smtClean="0"/>
              <a:t>Insomni</a:t>
            </a:r>
            <a:r>
              <a:rPr lang="es-ES" sz="2400" dirty="0" smtClean="0"/>
              <a:t> en </a:t>
            </a:r>
            <a:r>
              <a:rPr lang="es-ES" sz="2400" dirty="0" err="1" smtClean="0"/>
              <a:t>ancians</a:t>
            </a:r>
            <a:endParaRPr lang="es-ES" sz="2400" dirty="0" smtClean="0"/>
          </a:p>
          <a:p>
            <a:pPr lvl="1">
              <a:buNone/>
            </a:pPr>
            <a:r>
              <a:rPr lang="es-ES" sz="2400" dirty="0" smtClean="0"/>
              <a:t>   	</a:t>
            </a:r>
            <a:r>
              <a:rPr lang="es-ES" sz="2400" dirty="0" err="1" smtClean="0"/>
              <a:t>clometiazol</a:t>
            </a:r>
            <a:r>
              <a:rPr lang="es-ES" sz="2400" dirty="0" smtClean="0"/>
              <a:t>/</a:t>
            </a:r>
            <a:r>
              <a:rPr lang="es-ES" sz="2400" dirty="0" err="1" smtClean="0"/>
              <a:t>lormetazepam</a:t>
            </a:r>
            <a:endParaRPr lang="es-ES" sz="2400" dirty="0" smtClean="0"/>
          </a:p>
          <a:p>
            <a:pPr algn="just">
              <a:lnSpc>
                <a:spcPct val="170000"/>
              </a:lnSpc>
              <a:buNone/>
            </a:pPr>
            <a:endParaRPr lang="es-ES" sz="8000" dirty="0" smtClean="0"/>
          </a:p>
          <a:p>
            <a:pPr>
              <a:lnSpc>
                <a:spcPct val="170000"/>
              </a:lnSpc>
              <a:buNone/>
            </a:pPr>
            <a:endParaRPr lang="es-ES" sz="64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250000"/>
              </a:lnSpc>
              <a:buFont typeface="+mj-lt"/>
              <a:buAutoNum type="alphaLcPeriod"/>
            </a:pPr>
            <a:r>
              <a:rPr lang="es-ES" sz="2800" dirty="0" err="1" smtClean="0"/>
              <a:t>Insomni</a:t>
            </a:r>
            <a:endParaRPr lang="es-ES" sz="2800" dirty="0" smtClean="0"/>
          </a:p>
          <a:p>
            <a:pPr marL="514350" indent="-514350">
              <a:lnSpc>
                <a:spcPct val="250000"/>
              </a:lnSpc>
              <a:buFont typeface="+mj-lt"/>
              <a:buAutoNum type="alphaL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Ansietat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250000"/>
              </a:lnSpc>
              <a:buFont typeface="+mj-lt"/>
              <a:buAutoNum type="alphaLcPeriod"/>
            </a:pPr>
            <a:r>
              <a:rPr lang="es-ES" sz="2800" dirty="0" smtClean="0"/>
              <a:t>Delirium 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0945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5. </a:t>
            </a:r>
            <a:r>
              <a:rPr lang="es-ES" sz="3600" b="1" dirty="0" err="1" smtClean="0"/>
              <a:t>Símptomes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psiconeurològics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 lnSpcReduction="10000"/>
          </a:bodyPr>
          <a:lstStyle/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dirty="0" smtClean="0"/>
              <a:t>Avaluar  </a:t>
            </a:r>
          </a:p>
          <a:p>
            <a:pPr marL="1257300" lvl="2" indent="-457200">
              <a:buClr>
                <a:schemeClr val="tx2"/>
              </a:buClr>
              <a:buFont typeface="Courier New" pitchFamily="49" charset="0"/>
              <a:buChar char="o"/>
            </a:pPr>
            <a:r>
              <a:rPr lang="es-ES" sz="2000" dirty="0" err="1" smtClean="0"/>
              <a:t>Valoració</a:t>
            </a:r>
            <a:r>
              <a:rPr lang="es-ES" sz="2000" dirty="0" smtClean="0"/>
              <a:t> del </a:t>
            </a:r>
            <a:r>
              <a:rPr lang="es-ES" sz="2000" dirty="0" err="1" smtClean="0"/>
              <a:t>símptoma</a:t>
            </a:r>
            <a:endParaRPr lang="es-ES" sz="2000" dirty="0" smtClean="0"/>
          </a:p>
          <a:p>
            <a:pPr marL="1257300" lvl="2" indent="-457200">
              <a:buClr>
                <a:schemeClr val="tx2"/>
              </a:buClr>
              <a:buFont typeface="Courier New" pitchFamily="49" charset="0"/>
              <a:buChar char="o"/>
            </a:pPr>
            <a:r>
              <a:rPr lang="es-ES" sz="2000" dirty="0" smtClean="0"/>
              <a:t>Impacte emocional i </a:t>
            </a:r>
            <a:r>
              <a:rPr lang="es-ES" sz="2000" dirty="0" err="1" smtClean="0"/>
              <a:t>qualitat</a:t>
            </a:r>
            <a:r>
              <a:rPr lang="es-ES" sz="2000" dirty="0" smtClean="0"/>
              <a:t> de vida</a:t>
            </a:r>
          </a:p>
          <a:p>
            <a:pPr marL="1257300" lvl="2" indent="-457200">
              <a:buClr>
                <a:schemeClr val="tx2"/>
              </a:buClr>
              <a:buFont typeface="Courier New" pitchFamily="49" charset="0"/>
              <a:buChar char="o"/>
            </a:pPr>
            <a:r>
              <a:rPr lang="es-ES" sz="2000" dirty="0" err="1" smtClean="0"/>
              <a:t>Valoració</a:t>
            </a:r>
            <a:r>
              <a:rPr lang="es-ES" sz="2000" dirty="0" smtClean="0"/>
              <a:t> del </a:t>
            </a:r>
            <a:r>
              <a:rPr lang="es-ES" sz="2000" dirty="0" err="1" smtClean="0"/>
              <a:t>contexte</a:t>
            </a:r>
            <a:endParaRPr lang="es-ES" sz="20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dirty="0" err="1" smtClean="0"/>
              <a:t>Objectius</a:t>
            </a:r>
            <a:r>
              <a:rPr lang="es-ES" sz="2800" dirty="0" smtClean="0"/>
              <a:t> i </a:t>
            </a:r>
            <a:r>
              <a:rPr lang="es-ES" sz="2800" dirty="0" err="1" smtClean="0"/>
              <a:t>pla</a:t>
            </a:r>
            <a:r>
              <a:rPr lang="es-ES" sz="2800" dirty="0" smtClean="0"/>
              <a:t> </a:t>
            </a:r>
            <a:r>
              <a:rPr lang="es-ES" sz="2800" dirty="0" err="1" smtClean="0"/>
              <a:t>terapèutic</a:t>
            </a:r>
            <a:endParaRPr lang="es-ES" sz="2800" dirty="0" smtClean="0"/>
          </a:p>
          <a:p>
            <a:pPr marL="1257300" lvl="2" indent="-457200">
              <a:buClr>
                <a:schemeClr val="tx2"/>
              </a:buClr>
              <a:buFont typeface="Courier New" pitchFamily="49" charset="0"/>
              <a:buChar char="o"/>
            </a:pPr>
            <a:r>
              <a:rPr lang="es-ES" sz="2000" dirty="0" err="1" smtClean="0"/>
              <a:t>Característiques</a:t>
            </a:r>
            <a:endParaRPr lang="es-ES" sz="2000" dirty="0" smtClean="0"/>
          </a:p>
          <a:p>
            <a:pPr marL="1257300" lvl="2" indent="-457200">
              <a:buClr>
                <a:schemeClr val="tx2"/>
              </a:buClr>
              <a:buFont typeface="Courier New" pitchFamily="49" charset="0"/>
              <a:buChar char="o"/>
            </a:pPr>
            <a:r>
              <a:rPr lang="es-ES" sz="2000" dirty="0" smtClean="0"/>
              <a:t>Mesures </a:t>
            </a:r>
            <a:r>
              <a:rPr lang="es-ES" sz="2000" dirty="0" err="1" smtClean="0"/>
              <a:t>farmacològiques</a:t>
            </a:r>
            <a:r>
              <a:rPr lang="es-ES" sz="2000" dirty="0" smtClean="0"/>
              <a:t> i </a:t>
            </a:r>
            <a:r>
              <a:rPr lang="es-ES" sz="2000" dirty="0" err="1" smtClean="0"/>
              <a:t>altres</a:t>
            </a:r>
            <a:endParaRPr lang="es-ES" sz="20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dirty="0" smtClean="0"/>
              <a:t> </a:t>
            </a:r>
            <a:r>
              <a:rPr lang="es-ES" sz="2800" dirty="0" err="1" smtClean="0"/>
              <a:t>Comunicació</a:t>
            </a:r>
            <a:endParaRPr lang="es-ES" sz="2800" dirty="0" smtClean="0"/>
          </a:p>
          <a:p>
            <a:pPr marL="1257300" lvl="2" indent="-457200">
              <a:buClr>
                <a:schemeClr val="tx2"/>
              </a:buClr>
              <a:buFont typeface="Courier New" pitchFamily="49" charset="0"/>
              <a:buChar char="o"/>
            </a:pP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Informació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al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pacient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i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família</a:t>
            </a:r>
            <a:endParaRPr lang="es-ES" sz="2000" dirty="0" smtClean="0">
              <a:ea typeface="Verdana" pitchFamily="34" charset="0"/>
              <a:cs typeface="Verdana" pitchFamily="34" charset="0"/>
            </a:endParaRPr>
          </a:p>
          <a:p>
            <a:pPr marL="1257300" lvl="2" indent="-457200">
              <a:buClr>
                <a:schemeClr val="tx2"/>
              </a:buClr>
              <a:buFont typeface="Courier New" pitchFamily="49" charset="0"/>
              <a:buChar char="o"/>
            </a:pP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Suport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emocional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800" dirty="0" smtClean="0"/>
              <a:t> </a:t>
            </a:r>
            <a:r>
              <a:rPr lang="es-ES" sz="2800" dirty="0" err="1" smtClean="0"/>
              <a:t>Aspectes</a:t>
            </a:r>
            <a:r>
              <a:rPr lang="es-ES" sz="2800" dirty="0" smtClean="0"/>
              <a:t> </a:t>
            </a:r>
            <a:r>
              <a:rPr lang="es-ES" sz="2800" dirty="0" err="1" smtClean="0"/>
              <a:t>organitzatius</a:t>
            </a:r>
            <a:r>
              <a:rPr lang="es-ES" sz="2800" dirty="0" smtClean="0"/>
              <a:t> i de </a:t>
            </a:r>
            <a:r>
              <a:rPr lang="es-ES" sz="2800" dirty="0" err="1" smtClean="0"/>
              <a:t>seguimen</a:t>
            </a:r>
            <a:endParaRPr lang="es-ES" sz="2800" dirty="0" smtClean="0"/>
          </a:p>
          <a:p>
            <a:pPr marL="1257300" lvl="2" indent="-457200">
              <a:buClr>
                <a:schemeClr val="tx2"/>
              </a:buClr>
              <a:buFont typeface="Courier New" pitchFamily="49" charset="0"/>
              <a:buChar char="o"/>
            </a:pPr>
            <a:r>
              <a:rPr lang="es-ES" sz="2200" dirty="0" smtClean="0">
                <a:ea typeface="Verdana" pitchFamily="34" charset="0"/>
                <a:cs typeface="Verdana" pitchFamily="34" charset="0"/>
              </a:rPr>
              <a:t>Monitorització</a:t>
            </a:r>
          </a:p>
          <a:p>
            <a:pPr marL="1257300" lvl="2" indent="-457200">
              <a:buClr>
                <a:schemeClr val="tx2"/>
              </a:buClr>
              <a:buFont typeface="Courier New" pitchFamily="49" charset="0"/>
              <a:buChar char="o"/>
            </a:pPr>
            <a:r>
              <a:rPr lang="es-ES" sz="2200" dirty="0" err="1" smtClean="0">
                <a:ea typeface="Verdana" pitchFamily="34" charset="0"/>
                <a:cs typeface="Verdana" pitchFamily="34" charset="0"/>
              </a:rPr>
              <a:t>Accessibilitat</a:t>
            </a:r>
            <a:r>
              <a:rPr lang="es-ES" sz="2200" dirty="0" smtClean="0">
                <a:ea typeface="Verdana" pitchFamily="34" charset="0"/>
                <a:cs typeface="Verdana" pitchFamily="34" charset="0"/>
              </a:rPr>
              <a:t> i </a:t>
            </a:r>
            <a:r>
              <a:rPr lang="es-ES" sz="2200" dirty="0" err="1" smtClean="0">
                <a:ea typeface="Verdana" pitchFamily="34" charset="0"/>
                <a:cs typeface="Verdana" pitchFamily="34" charset="0"/>
              </a:rPr>
              <a:t>disponibilitat</a:t>
            </a:r>
            <a:endParaRPr lang="es-ES" sz="2200" dirty="0" smtClean="0">
              <a:ea typeface="Verdana" pitchFamily="34" charset="0"/>
              <a:cs typeface="Verdana" pitchFamily="34" charset="0"/>
            </a:endParaRPr>
          </a:p>
          <a:p>
            <a:pPr marL="1257300" lvl="2" indent="-457200">
              <a:buClr>
                <a:schemeClr val="tx2"/>
              </a:buClr>
              <a:buFont typeface="Courier New" pitchFamily="49" charset="0"/>
              <a:buChar char="o"/>
            </a:pPr>
            <a:r>
              <a:rPr lang="es-ES" sz="2200" dirty="0" err="1" smtClean="0">
                <a:ea typeface="Verdana" pitchFamily="34" charset="0"/>
                <a:cs typeface="Verdana" pitchFamily="34" charset="0"/>
              </a:rPr>
              <a:t>Treball</a:t>
            </a:r>
            <a:r>
              <a:rPr lang="es-ES" sz="2200" dirty="0" smtClean="0">
                <a:ea typeface="Verdana" pitchFamily="34" charset="0"/>
                <a:cs typeface="Verdana" pitchFamily="34" charset="0"/>
              </a:rPr>
              <a:t> en </a:t>
            </a:r>
            <a:r>
              <a:rPr lang="es-ES" sz="2200" dirty="0" err="1" smtClean="0">
                <a:ea typeface="Verdana" pitchFamily="34" charset="0"/>
                <a:cs typeface="Verdana" pitchFamily="34" charset="0"/>
              </a:rPr>
              <a:t>equip</a:t>
            </a:r>
            <a:r>
              <a:rPr lang="es-ES" sz="2200" dirty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143800" cy="555468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lnSpc>
                <a:spcPct val="170000"/>
              </a:lnSpc>
              <a:buNone/>
            </a:pPr>
            <a:endParaRPr lang="es-ES" sz="2600" b="1" dirty="0" smtClean="0"/>
          </a:p>
          <a:p>
            <a:pPr algn="just">
              <a:lnSpc>
                <a:spcPct val="170000"/>
              </a:lnSpc>
              <a:buNone/>
            </a:pPr>
            <a:r>
              <a:rPr lang="es-ES" sz="2600" b="1" dirty="0" smtClean="0"/>
              <a:t>A </a:t>
            </a:r>
            <a:r>
              <a:rPr lang="es-ES" sz="2600" b="1" dirty="0" err="1" smtClean="0"/>
              <a:t>tenir</a:t>
            </a:r>
            <a:r>
              <a:rPr lang="es-ES" sz="2600" b="1" dirty="0" smtClean="0"/>
              <a:t> en </a:t>
            </a:r>
            <a:r>
              <a:rPr lang="es-ES" sz="2600" b="1" dirty="0" err="1" smtClean="0"/>
              <a:t>compta</a:t>
            </a:r>
            <a:r>
              <a:rPr lang="es-ES" sz="2600" b="1" dirty="0" smtClean="0"/>
              <a:t>: </a:t>
            </a:r>
            <a:r>
              <a:rPr lang="es-ES" sz="2600" dirty="0" err="1" smtClean="0"/>
              <a:t>Molt</a:t>
            </a:r>
            <a:r>
              <a:rPr lang="es-ES" sz="2600" dirty="0" smtClean="0"/>
              <a:t> </a:t>
            </a:r>
            <a:r>
              <a:rPr lang="es-ES" sz="2600" dirty="0" err="1" smtClean="0"/>
              <a:t>prevalent</a:t>
            </a:r>
            <a:r>
              <a:rPr lang="es-ES" sz="2600" dirty="0" smtClean="0"/>
              <a:t> en CCPP, </a:t>
            </a:r>
            <a:r>
              <a:rPr lang="es-ES" sz="2600" dirty="0" err="1" smtClean="0"/>
              <a:t>requereix</a:t>
            </a:r>
            <a:r>
              <a:rPr lang="es-ES" sz="2600" dirty="0" smtClean="0"/>
              <a:t> </a:t>
            </a:r>
            <a:r>
              <a:rPr lang="es-ES" sz="2600" dirty="0" err="1" smtClean="0"/>
              <a:t>d’abordatge</a:t>
            </a:r>
            <a:r>
              <a:rPr lang="es-ES" sz="2600" dirty="0" smtClean="0"/>
              <a:t> multidisciplinar.  I </a:t>
            </a:r>
            <a:r>
              <a:rPr lang="es-ES" sz="2600" dirty="0" err="1" smtClean="0"/>
              <a:t>recolçament</a:t>
            </a:r>
            <a:r>
              <a:rPr lang="es-ES" sz="2600" dirty="0" smtClean="0"/>
              <a:t> </a:t>
            </a:r>
            <a:r>
              <a:rPr lang="es-ES" sz="2600" dirty="0" err="1" smtClean="0"/>
              <a:t>psicològic</a:t>
            </a:r>
            <a:r>
              <a:rPr lang="es-ES" sz="2600" dirty="0" smtClean="0"/>
              <a:t> al </a:t>
            </a:r>
            <a:r>
              <a:rPr lang="es-ES" sz="2600" dirty="0" err="1" smtClean="0"/>
              <a:t>pacient</a:t>
            </a:r>
            <a:r>
              <a:rPr lang="es-ES" sz="2600" dirty="0" smtClean="0"/>
              <a:t> i </a:t>
            </a:r>
            <a:r>
              <a:rPr lang="es-ES" sz="2600" dirty="0" err="1" smtClean="0"/>
              <a:t>família</a:t>
            </a:r>
            <a:r>
              <a:rPr lang="es-ES" sz="2600" dirty="0" smtClean="0"/>
              <a:t>. </a:t>
            </a:r>
          </a:p>
          <a:p>
            <a:pPr algn="just">
              <a:lnSpc>
                <a:spcPct val="170000"/>
              </a:lnSpc>
              <a:buNone/>
            </a:pPr>
            <a:r>
              <a:rPr lang="es-ES" sz="2600" b="1" dirty="0" err="1" smtClean="0">
                <a:ea typeface="Verdana" pitchFamily="34" charset="0"/>
                <a:cs typeface="Verdana" pitchFamily="34" charset="0"/>
              </a:rPr>
              <a:t>Tractament</a:t>
            </a:r>
            <a:r>
              <a:rPr lang="es-ES" sz="2600" b="1" dirty="0" smtClean="0">
                <a:ea typeface="Verdana" pitchFamily="34" charset="0"/>
                <a:cs typeface="Verdana" pitchFamily="34" charset="0"/>
              </a:rPr>
              <a:t>:</a:t>
            </a:r>
          </a:p>
          <a:p>
            <a:pPr marL="365760" indent="-256032" algn="just">
              <a:lnSpc>
                <a:spcPct val="170000"/>
              </a:lnSpc>
              <a:buNone/>
              <a:defRPr/>
            </a:pPr>
            <a:r>
              <a:rPr lang="es-ES" sz="2600" dirty="0" smtClean="0">
                <a:ea typeface="Verdana" pitchFamily="34" charset="0"/>
                <a:cs typeface="Verdana" pitchFamily="34" charset="0"/>
              </a:rPr>
              <a:t>  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Benzodiacepines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com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a base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farmacològica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. 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Acció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curta o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intermitja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com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midazolam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o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lorazepam</a:t>
            </a:r>
            <a:endParaRPr lang="es-ES" sz="2600" dirty="0" smtClean="0">
              <a:ea typeface="Verdana" pitchFamily="34" charset="0"/>
              <a:cs typeface="Verdana" pitchFamily="34" charset="0"/>
            </a:endParaRPr>
          </a:p>
          <a:p>
            <a:pPr marL="365760" indent="-256032" algn="just">
              <a:lnSpc>
                <a:spcPct val="170000"/>
              </a:lnSpc>
              <a:buNone/>
              <a:defRPr/>
            </a:pPr>
            <a:r>
              <a:rPr lang="es-ES" sz="2600" dirty="0" smtClean="0">
                <a:ea typeface="Verdana" pitchFamily="34" charset="0"/>
                <a:cs typeface="Verdana" pitchFamily="34" charset="0"/>
              </a:rPr>
              <a:t>  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Diazepam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o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clorazepato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si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hi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han  signes de final  de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dosi</a:t>
            </a:r>
            <a:endParaRPr lang="es-ES" sz="2600" dirty="0" smtClean="0">
              <a:ea typeface="Verdana" pitchFamily="34" charset="0"/>
              <a:cs typeface="Verdana" pitchFamily="34" charset="0"/>
            </a:endParaRPr>
          </a:p>
          <a:p>
            <a:pPr marL="365760" indent="-256032" algn="just">
              <a:lnSpc>
                <a:spcPct val="170000"/>
              </a:lnSpc>
              <a:spcBef>
                <a:spcPct val="0"/>
              </a:spcBef>
              <a:buNone/>
              <a:defRPr/>
            </a:pPr>
            <a:r>
              <a:rPr lang="es-ES" sz="2600" dirty="0" smtClean="0">
                <a:ea typeface="Verdana" pitchFamily="34" charset="0"/>
                <a:cs typeface="Verdana" pitchFamily="34" charset="0"/>
              </a:rPr>
              <a:t>  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Neurolèptics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(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haloperidol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risperidona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)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com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a 2ª </a:t>
            </a:r>
            <a:r>
              <a:rPr lang="es-ES" sz="2600" dirty="0" err="1" smtClean="0">
                <a:ea typeface="Verdana" pitchFamily="34" charset="0"/>
                <a:cs typeface="Verdana" pitchFamily="34" charset="0"/>
              </a:rPr>
              <a:t>opció</a:t>
            </a:r>
            <a:r>
              <a:rPr lang="es-ES" sz="2600" dirty="0" smtClean="0">
                <a:ea typeface="Verdana" pitchFamily="34" charset="0"/>
                <a:cs typeface="Verdana" pitchFamily="34" charset="0"/>
              </a:rPr>
              <a:t> o si signes de delirium</a:t>
            </a:r>
          </a:p>
          <a:p>
            <a:pPr marL="365760" indent="-256032" algn="just">
              <a:lnSpc>
                <a:spcPct val="170000"/>
              </a:lnSpc>
              <a:spcBef>
                <a:spcPct val="0"/>
              </a:spcBef>
              <a:buNone/>
              <a:defRPr/>
            </a:pPr>
            <a:r>
              <a:rPr lang="es-ES" sz="26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Antidepressius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 (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tricíclics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com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amitriptilina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, ISRS 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com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paroxetina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 o 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heterocíclics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com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mirtazapina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, 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trazodona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) si 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hi</a:t>
            </a:r>
            <a:r>
              <a:rPr lang="es-ES" sz="2600" dirty="0" smtClean="0">
                <a:ea typeface="Verdana" pitchFamily="34" charset="0"/>
                <a:cs typeface="Verdana" pitchFamily="34" charset="0"/>
                <a:sym typeface="Wingdings" pitchFamily="2" charset="2"/>
              </a:rPr>
              <a:t> han signes de </a:t>
            </a:r>
            <a:r>
              <a:rPr lang="es-ES" sz="2600" dirty="0" err="1" smtClean="0">
                <a:ea typeface="Verdana" pitchFamily="34" charset="0"/>
                <a:cs typeface="Verdana" pitchFamily="34" charset="0"/>
                <a:sym typeface="Wingdings" pitchFamily="2" charset="2"/>
              </a:rPr>
              <a:t>depressió</a:t>
            </a:r>
            <a:endParaRPr lang="es-ES" sz="2600" dirty="0" smtClean="0"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algn="just">
              <a:lnSpc>
                <a:spcPct val="170000"/>
              </a:lnSpc>
              <a:buNone/>
            </a:pPr>
            <a:endParaRPr lang="es-ES" sz="2600" dirty="0" smtClean="0"/>
          </a:p>
          <a:p>
            <a:pPr>
              <a:lnSpc>
                <a:spcPct val="170000"/>
              </a:lnSpc>
              <a:buNone/>
            </a:pPr>
            <a:endParaRPr lang="es-ES" sz="64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357166"/>
            <a:ext cx="227748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b) </a:t>
            </a:r>
            <a:r>
              <a:rPr lang="es-ES" sz="3600" b="1" dirty="0" err="1" smtClean="0"/>
              <a:t>Ansietat</a:t>
            </a:r>
            <a:endParaRPr lang="es-ES" sz="3600" b="1" dirty="0" smtClean="0"/>
          </a:p>
          <a:p>
            <a:pPr marL="514350" indent="-514350">
              <a:lnSpc>
                <a:spcPct val="150000"/>
              </a:lnSpc>
            </a:pP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250000"/>
              </a:lnSpc>
              <a:buFont typeface="+mj-lt"/>
              <a:buAutoNum type="alphaLcPeriod"/>
            </a:pPr>
            <a:r>
              <a:rPr lang="es-ES" sz="2800" dirty="0" err="1" smtClean="0"/>
              <a:t>Insomni</a:t>
            </a:r>
            <a:endParaRPr lang="es-ES" sz="2800" dirty="0" smtClean="0"/>
          </a:p>
          <a:p>
            <a:pPr marL="514350" indent="-514350">
              <a:lnSpc>
                <a:spcPct val="250000"/>
              </a:lnSpc>
              <a:buFont typeface="+mj-lt"/>
              <a:buAutoNum type="alphaLcPeriod"/>
            </a:pPr>
            <a:r>
              <a:rPr lang="es-ES" sz="2800" dirty="0" err="1" smtClean="0"/>
              <a:t>Ansietat</a:t>
            </a:r>
            <a:endParaRPr lang="es-ES" sz="2800" dirty="0" smtClean="0"/>
          </a:p>
          <a:p>
            <a:pPr marL="514350" indent="-514350">
              <a:lnSpc>
                <a:spcPct val="250000"/>
              </a:lnSpc>
              <a:buFont typeface="+mj-lt"/>
              <a:buAutoNum type="alphaLcPeriod"/>
            </a:pPr>
            <a:r>
              <a:rPr lang="es-ES" sz="2800" b="1" dirty="0" smtClean="0">
                <a:solidFill>
                  <a:schemeClr val="accent1"/>
                </a:solidFill>
              </a:rPr>
              <a:t>Delirium </a:t>
            </a:r>
            <a:endParaRPr lang="ca-ES" sz="2800" b="1" dirty="0" smtClean="0">
              <a:solidFill>
                <a:schemeClr val="accent1"/>
              </a:solidFill>
            </a:endParaRP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0945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5. </a:t>
            </a:r>
            <a:r>
              <a:rPr lang="es-ES" sz="3600" b="1" dirty="0" err="1" smtClean="0"/>
              <a:t>Símptomes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psiconeurològics</a:t>
            </a: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143800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lnSpc>
                <a:spcPct val="170000"/>
              </a:lnSpc>
              <a:buNone/>
            </a:pPr>
            <a:r>
              <a:rPr lang="es-ES" sz="2000" dirty="0" err="1" smtClean="0"/>
              <a:t>És</a:t>
            </a:r>
            <a:r>
              <a:rPr lang="es-ES" sz="2000" dirty="0" smtClean="0"/>
              <a:t> un </a:t>
            </a:r>
            <a:r>
              <a:rPr lang="es-ES" sz="2000" dirty="0" err="1" smtClean="0"/>
              <a:t>estat</a:t>
            </a:r>
            <a:r>
              <a:rPr lang="es-ES" sz="2000" dirty="0" smtClean="0"/>
              <a:t> </a:t>
            </a:r>
            <a:r>
              <a:rPr lang="es-ES" sz="2000" dirty="0" err="1" smtClean="0"/>
              <a:t>confusional</a:t>
            </a:r>
            <a:r>
              <a:rPr lang="es-ES" sz="2000" dirty="0" smtClean="0"/>
              <a:t> </a:t>
            </a:r>
            <a:r>
              <a:rPr lang="es-ES" sz="2000" dirty="0" err="1" smtClean="0"/>
              <a:t>agut</a:t>
            </a:r>
            <a:r>
              <a:rPr lang="es-ES" sz="2000" dirty="0" smtClean="0"/>
              <a:t> que resulta </a:t>
            </a:r>
            <a:r>
              <a:rPr lang="es-ES" sz="2000" dirty="0" err="1" smtClean="0"/>
              <a:t>d’una</a:t>
            </a:r>
            <a:r>
              <a:rPr lang="es-ES" sz="2000" dirty="0" smtClean="0"/>
              <a:t>  </a:t>
            </a:r>
            <a:r>
              <a:rPr lang="es-ES" sz="2000" dirty="0" err="1" smtClean="0"/>
              <a:t>disfunció</a:t>
            </a:r>
            <a:r>
              <a:rPr lang="es-ES" sz="2000" dirty="0" smtClean="0"/>
              <a:t> </a:t>
            </a:r>
            <a:r>
              <a:rPr lang="es-ES" sz="2000" dirty="0" err="1" smtClean="0"/>
              <a:t>orgànica</a:t>
            </a:r>
            <a:r>
              <a:rPr lang="es-ES" sz="2000" dirty="0" smtClean="0"/>
              <a:t> cerebral difusa</a:t>
            </a:r>
          </a:p>
          <a:p>
            <a:pPr algn="just">
              <a:lnSpc>
                <a:spcPct val="170000"/>
              </a:lnSpc>
              <a:buNone/>
            </a:pPr>
            <a:r>
              <a:rPr lang="es-ES" sz="2000" b="1" dirty="0" smtClean="0"/>
              <a:t>A </a:t>
            </a:r>
            <a:r>
              <a:rPr lang="es-ES" sz="2000" b="1" dirty="0" err="1" smtClean="0"/>
              <a:t>tenir</a:t>
            </a:r>
            <a:r>
              <a:rPr lang="es-ES" sz="2000" b="1" dirty="0" smtClean="0"/>
              <a:t> en </a:t>
            </a:r>
            <a:r>
              <a:rPr lang="es-ES" sz="2000" b="1" dirty="0" err="1" smtClean="0"/>
              <a:t>compta</a:t>
            </a:r>
            <a:r>
              <a:rPr lang="es-ES" sz="2000" b="1" dirty="0" smtClean="0"/>
              <a:t>: </a:t>
            </a:r>
            <a:r>
              <a:rPr lang="es-ES" sz="2000" dirty="0" err="1" smtClean="0"/>
              <a:t>quadre</a:t>
            </a:r>
            <a:r>
              <a:rPr lang="es-ES" sz="2000" dirty="0" smtClean="0"/>
              <a:t> </a:t>
            </a:r>
            <a:r>
              <a:rPr lang="es-ES" sz="2000" dirty="0" err="1" smtClean="0"/>
              <a:t>psiquiàtric</a:t>
            </a:r>
            <a:r>
              <a:rPr lang="es-ES" sz="2000" dirty="0" smtClean="0"/>
              <a:t> </a:t>
            </a:r>
            <a:r>
              <a:rPr lang="es-ES" sz="2000" dirty="0" err="1" smtClean="0"/>
              <a:t>més</a:t>
            </a:r>
            <a:r>
              <a:rPr lang="es-ES" sz="2000" dirty="0" smtClean="0"/>
              <a:t> </a:t>
            </a:r>
            <a:r>
              <a:rPr lang="es-ES" sz="2000" dirty="0" err="1" smtClean="0"/>
              <a:t>freqüent</a:t>
            </a:r>
            <a:r>
              <a:rPr lang="es-ES" sz="2000" dirty="0" smtClean="0"/>
              <a:t> en </a:t>
            </a:r>
            <a:r>
              <a:rPr lang="es-ES" sz="2000" dirty="0" err="1" smtClean="0"/>
              <a:t>pacients</a:t>
            </a:r>
            <a:r>
              <a:rPr lang="es-ES" sz="2000" dirty="0" smtClean="0"/>
              <a:t> </a:t>
            </a:r>
            <a:r>
              <a:rPr lang="es-ES" sz="2000" dirty="0" err="1" smtClean="0"/>
              <a:t>oncològics</a:t>
            </a:r>
            <a:r>
              <a:rPr lang="es-ES" sz="2000" dirty="0" smtClean="0"/>
              <a:t> </a:t>
            </a:r>
            <a:r>
              <a:rPr lang="es-ES" sz="2000" dirty="0" err="1" smtClean="0"/>
              <a:t>terminals</a:t>
            </a:r>
            <a:endParaRPr lang="es-ES" sz="2000" dirty="0" smtClean="0"/>
          </a:p>
          <a:p>
            <a:pPr>
              <a:lnSpc>
                <a:spcPct val="150000"/>
              </a:lnSpc>
              <a:buNone/>
            </a:pPr>
            <a:r>
              <a:rPr lang="es-ES" sz="2000" b="1" dirty="0" err="1" smtClean="0">
                <a:ea typeface="Verdana" pitchFamily="34" charset="0"/>
                <a:cs typeface="Verdana" pitchFamily="34" charset="0"/>
              </a:rPr>
              <a:t>Valoració</a:t>
            </a:r>
            <a:r>
              <a:rPr lang="es-ES" sz="2000" b="1" dirty="0" smtClean="0">
                <a:ea typeface="Verdana" pitchFamily="34" charset="0"/>
                <a:cs typeface="Verdana" pitchFamily="34" charset="0"/>
              </a:rPr>
              <a:t>: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Identificar </a:t>
            </a:r>
            <a:r>
              <a:rPr lang="es-ES" sz="2000" dirty="0" err="1" smtClean="0"/>
              <a:t>factors</a:t>
            </a:r>
            <a:r>
              <a:rPr lang="es-ES" sz="2000" dirty="0" smtClean="0"/>
              <a:t> </a:t>
            </a:r>
            <a:r>
              <a:rPr lang="es-ES" sz="2000" dirty="0" err="1" smtClean="0"/>
              <a:t>causants</a:t>
            </a:r>
            <a:r>
              <a:rPr lang="es-ES" sz="2000" dirty="0" smtClean="0"/>
              <a:t> o </a:t>
            </a:r>
            <a:r>
              <a:rPr lang="es-ES" sz="2000" dirty="0" err="1" smtClean="0"/>
              <a:t>precipitants</a:t>
            </a:r>
            <a:endParaRPr lang="es-E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err="1" smtClean="0"/>
              <a:t>Reconeixement</a:t>
            </a:r>
            <a:r>
              <a:rPr lang="es-ES" sz="2000" dirty="0" smtClean="0"/>
              <a:t> </a:t>
            </a:r>
            <a:r>
              <a:rPr lang="es-ES" sz="2000" dirty="0" err="1" smtClean="0"/>
              <a:t>precoç</a:t>
            </a:r>
            <a:endParaRPr lang="es-E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err="1" smtClean="0"/>
              <a:t>Informació</a:t>
            </a:r>
            <a:r>
              <a:rPr lang="es-ES" sz="2000" dirty="0" smtClean="0"/>
              <a:t> </a:t>
            </a:r>
            <a:r>
              <a:rPr lang="es-ES" sz="2000" dirty="0" err="1" smtClean="0"/>
              <a:t>adequada</a:t>
            </a:r>
            <a:r>
              <a:rPr lang="es-ES" sz="2000" dirty="0" smtClean="0"/>
              <a:t> a </a:t>
            </a:r>
            <a:r>
              <a:rPr lang="es-ES" sz="2000" dirty="0" err="1" smtClean="0"/>
              <a:t>familiars</a:t>
            </a:r>
            <a:r>
              <a:rPr lang="es-ES" sz="2000" dirty="0" smtClean="0"/>
              <a:t> i </a:t>
            </a:r>
            <a:r>
              <a:rPr lang="es-ES" sz="2000" dirty="0" err="1" smtClean="0"/>
              <a:t>cuidadors</a:t>
            </a:r>
            <a:endParaRPr lang="es-ES" sz="2000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lnSpc>
                <a:spcPct val="170000"/>
              </a:lnSpc>
              <a:buNone/>
            </a:pPr>
            <a:endParaRPr lang="es-ES" sz="2600" dirty="0" smtClean="0"/>
          </a:p>
          <a:p>
            <a:pPr>
              <a:lnSpc>
                <a:spcPct val="170000"/>
              </a:lnSpc>
              <a:buNone/>
            </a:pPr>
            <a:endParaRPr lang="es-ES" sz="64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357166"/>
            <a:ext cx="227979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c) Delirium</a:t>
            </a:r>
          </a:p>
          <a:p>
            <a:pPr marL="514350" indent="-514350">
              <a:lnSpc>
                <a:spcPct val="150000"/>
              </a:lnSpc>
            </a:pP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143800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70000"/>
              </a:lnSpc>
              <a:buNone/>
            </a:pPr>
            <a:endParaRPr lang="es-ES" sz="64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 redondeado"/>
          <p:cNvSpPr/>
          <p:nvPr/>
        </p:nvSpPr>
        <p:spPr>
          <a:xfrm>
            <a:off x="4000496" y="500042"/>
            <a:ext cx="242889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Causa </a:t>
            </a:r>
            <a:r>
              <a:rPr lang="es-ES" dirty="0" err="1" smtClean="0"/>
              <a:t>tractable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flipH="1">
            <a:off x="3571868" y="1142984"/>
            <a:ext cx="1571636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5214942" y="1142984"/>
            <a:ext cx="1428760" cy="7143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" name="10 Rectángulo redondeado"/>
          <p:cNvSpPr/>
          <p:nvPr/>
        </p:nvSpPr>
        <p:spPr>
          <a:xfrm>
            <a:off x="3214678" y="1928802"/>
            <a:ext cx="571504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No</a:t>
            </a:r>
            <a:endParaRPr lang="es-ES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6500826" y="1928802"/>
            <a:ext cx="571504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Sí</a:t>
            </a:r>
            <a:endParaRPr lang="es-ES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2786050" y="2714620"/>
            <a:ext cx="135732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Predomina </a:t>
            </a:r>
            <a:r>
              <a:rPr lang="es-ES" dirty="0" err="1" smtClean="0"/>
              <a:t>agitació</a:t>
            </a:r>
            <a:endParaRPr lang="es-ES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6215074" y="2714620"/>
            <a:ext cx="135732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Tractament</a:t>
            </a:r>
            <a:r>
              <a:rPr lang="es-ES" dirty="0" smtClean="0"/>
              <a:t> </a:t>
            </a:r>
            <a:r>
              <a:rPr lang="es-ES" dirty="0" err="1" smtClean="0"/>
              <a:t>específic</a:t>
            </a:r>
            <a:endParaRPr lang="es-ES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2643174" y="3857628"/>
            <a:ext cx="571504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Sí</a:t>
            </a:r>
            <a:endParaRPr lang="es-ES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3643306" y="3857628"/>
            <a:ext cx="571504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No</a:t>
            </a:r>
            <a:endParaRPr lang="es-E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1714480" y="5072074"/>
            <a:ext cx="135732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Tractament</a:t>
            </a:r>
            <a:r>
              <a:rPr lang="es-ES" dirty="0" smtClean="0"/>
              <a:t> </a:t>
            </a:r>
            <a:r>
              <a:rPr lang="es-ES" dirty="0" err="1" smtClean="0"/>
              <a:t>específic</a:t>
            </a:r>
            <a:endParaRPr lang="es-ES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6215074" y="5072074"/>
            <a:ext cx="135732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Tractament</a:t>
            </a:r>
            <a:r>
              <a:rPr lang="es-ES" dirty="0" smtClean="0"/>
              <a:t> </a:t>
            </a:r>
            <a:r>
              <a:rPr lang="es-ES" dirty="0" err="1" smtClean="0"/>
              <a:t>específic</a:t>
            </a:r>
            <a:endParaRPr lang="es-ES" dirty="0"/>
          </a:p>
        </p:txBody>
      </p:sp>
      <p:sp>
        <p:nvSpPr>
          <p:cNvPr id="19" name="18 Rectángulo redondeado"/>
          <p:cNvSpPr/>
          <p:nvPr/>
        </p:nvSpPr>
        <p:spPr>
          <a:xfrm>
            <a:off x="3786182" y="5072074"/>
            <a:ext cx="135732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Tractament</a:t>
            </a:r>
            <a:r>
              <a:rPr lang="es-ES" dirty="0" smtClean="0"/>
              <a:t> </a:t>
            </a:r>
            <a:r>
              <a:rPr lang="es-ES" dirty="0" err="1" smtClean="0"/>
              <a:t>específic</a:t>
            </a:r>
            <a:endParaRPr lang="es-ES" dirty="0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>
            <a:off x="3000362" y="3500438"/>
            <a:ext cx="357191" cy="2857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1" name="Line 14"/>
          <p:cNvSpPr>
            <a:spLocks noChangeShapeType="1"/>
          </p:cNvSpPr>
          <p:nvPr/>
        </p:nvSpPr>
        <p:spPr bwMode="auto">
          <a:xfrm>
            <a:off x="3428992" y="3500438"/>
            <a:ext cx="357190" cy="2857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4000496" y="4500570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" name="Line 13"/>
          <p:cNvSpPr>
            <a:spLocks noChangeShapeType="1"/>
          </p:cNvSpPr>
          <p:nvPr/>
        </p:nvSpPr>
        <p:spPr bwMode="auto">
          <a:xfrm flipH="1">
            <a:off x="2500297" y="4500570"/>
            <a:ext cx="357191" cy="4286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4" name="Line 9"/>
          <p:cNvSpPr>
            <a:spLocks noChangeShapeType="1"/>
          </p:cNvSpPr>
          <p:nvPr/>
        </p:nvSpPr>
        <p:spPr bwMode="auto">
          <a:xfrm>
            <a:off x="3500430" y="2500306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5" name="Line 9"/>
          <p:cNvSpPr>
            <a:spLocks noChangeShapeType="1"/>
          </p:cNvSpPr>
          <p:nvPr/>
        </p:nvSpPr>
        <p:spPr bwMode="auto">
          <a:xfrm>
            <a:off x="6786578" y="2500306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cxnSp>
        <p:nvCxnSpPr>
          <p:cNvPr id="28" name="27 Conector recto de flecha"/>
          <p:cNvCxnSpPr/>
          <p:nvPr/>
        </p:nvCxnSpPr>
        <p:spPr>
          <a:xfrm rot="5400000">
            <a:off x="6036479" y="4250537"/>
            <a:ext cx="150019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7143800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err="1" smtClean="0"/>
              <a:t>Haloperidol</a:t>
            </a:r>
            <a:r>
              <a:rPr lang="es-ES" sz="2000" dirty="0" smtClean="0"/>
              <a:t>  </a:t>
            </a:r>
            <a:r>
              <a:rPr lang="es-ES" sz="2000" dirty="0" err="1" smtClean="0"/>
              <a:t>és</a:t>
            </a:r>
            <a:r>
              <a:rPr lang="es-ES" sz="2000" dirty="0" smtClean="0"/>
              <a:t> el </a:t>
            </a:r>
            <a:r>
              <a:rPr lang="es-ES" sz="2000" dirty="0" err="1" smtClean="0"/>
              <a:t>fàrmac</a:t>
            </a:r>
            <a:r>
              <a:rPr lang="es-ES" sz="2000" dirty="0" smtClean="0"/>
              <a:t> </a:t>
            </a:r>
            <a:r>
              <a:rPr lang="es-ES" sz="2000" dirty="0" err="1" smtClean="0"/>
              <a:t>d’elecció</a:t>
            </a:r>
            <a:endParaRPr lang="es-ES" sz="20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endParaRPr lang="es-ES" sz="20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Es </a:t>
            </a:r>
            <a:r>
              <a:rPr lang="es-ES" sz="2000" dirty="0" err="1" smtClean="0"/>
              <a:t>pot</a:t>
            </a:r>
            <a:r>
              <a:rPr lang="es-ES" sz="2000" dirty="0" smtClean="0"/>
              <a:t> </a:t>
            </a:r>
            <a:r>
              <a:rPr lang="es-ES" sz="2000" dirty="0" err="1" smtClean="0"/>
              <a:t>afegir</a:t>
            </a:r>
            <a:r>
              <a:rPr lang="es-ES" sz="2000" dirty="0" smtClean="0"/>
              <a:t>  </a:t>
            </a:r>
            <a:r>
              <a:rPr lang="es-ES" sz="2000" dirty="0" err="1" smtClean="0"/>
              <a:t>lorazepam</a:t>
            </a:r>
            <a:r>
              <a:rPr lang="es-ES" sz="2000" dirty="0" smtClean="0"/>
              <a:t> si </a:t>
            </a:r>
            <a:r>
              <a:rPr lang="es-ES" sz="2000" dirty="0" err="1" smtClean="0"/>
              <a:t>hi</a:t>
            </a:r>
            <a:r>
              <a:rPr lang="es-ES" sz="2000" dirty="0" smtClean="0"/>
              <a:t> ha </a:t>
            </a:r>
            <a:r>
              <a:rPr lang="es-ES" sz="2000" dirty="0" err="1" smtClean="0"/>
              <a:t>ansietat</a:t>
            </a:r>
            <a:endParaRPr lang="es-ES" sz="20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endParaRPr lang="es-ES" sz="20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Delirium </a:t>
            </a:r>
            <a:r>
              <a:rPr lang="es-ES" sz="2000" dirty="0" err="1" smtClean="0"/>
              <a:t>amb</a:t>
            </a:r>
            <a:r>
              <a:rPr lang="es-ES" sz="2000" dirty="0" smtClean="0"/>
              <a:t> </a:t>
            </a:r>
            <a:r>
              <a:rPr lang="es-ES" sz="2000" dirty="0" err="1" smtClean="0"/>
              <a:t>agitació</a:t>
            </a:r>
            <a:r>
              <a:rPr lang="es-ES" sz="2000" dirty="0" smtClean="0"/>
              <a:t> intensa valorar </a:t>
            </a:r>
            <a:r>
              <a:rPr lang="es-ES" sz="2000" dirty="0" err="1" smtClean="0"/>
              <a:t>levomepromazina</a:t>
            </a:r>
            <a:r>
              <a:rPr lang="es-ES" sz="2000" dirty="0" smtClean="0"/>
              <a:t> o </a:t>
            </a:r>
            <a:r>
              <a:rPr lang="es-ES" sz="2000" dirty="0" err="1" smtClean="0"/>
              <a:t>midazolam</a:t>
            </a:r>
            <a:endParaRPr lang="es-ES" sz="20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endParaRPr lang="es-ES" sz="20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err="1" smtClean="0"/>
              <a:t>Hidratació</a:t>
            </a:r>
            <a:r>
              <a:rPr lang="es-ES" sz="2000" dirty="0" smtClean="0"/>
              <a:t> ( IV-SC ) en cas de </a:t>
            </a:r>
            <a:r>
              <a:rPr lang="es-ES" sz="2000" dirty="0" err="1" smtClean="0"/>
              <a:t>toxicitat</a:t>
            </a:r>
            <a:r>
              <a:rPr lang="es-ES" sz="2000" dirty="0" smtClean="0"/>
              <a:t> </a:t>
            </a:r>
            <a:r>
              <a:rPr lang="es-ES" sz="2000" dirty="0" err="1" smtClean="0"/>
              <a:t>opioide</a:t>
            </a:r>
            <a:r>
              <a:rPr lang="es-ES" sz="2000" dirty="0" smtClean="0"/>
              <a:t> en </a:t>
            </a:r>
            <a:r>
              <a:rPr lang="es-ES" sz="2000" dirty="0" err="1" smtClean="0"/>
              <a:t>pacients</a:t>
            </a:r>
            <a:r>
              <a:rPr lang="es-ES" sz="2000" dirty="0" smtClean="0"/>
              <a:t> </a:t>
            </a:r>
            <a:r>
              <a:rPr lang="es-ES" sz="2000" dirty="0" err="1" smtClean="0"/>
              <a:t>deshidratats</a:t>
            </a:r>
            <a:endParaRPr lang="es-ES" sz="2000" dirty="0" smtClean="0"/>
          </a:p>
          <a:p>
            <a:pPr algn="just">
              <a:lnSpc>
                <a:spcPct val="170000"/>
              </a:lnSpc>
              <a:buNone/>
            </a:pPr>
            <a:endParaRPr lang="es-ES" sz="2600" dirty="0" smtClean="0"/>
          </a:p>
          <a:p>
            <a:pPr>
              <a:lnSpc>
                <a:spcPct val="170000"/>
              </a:lnSpc>
              <a:buNone/>
            </a:pPr>
            <a:endParaRPr lang="es-ES" sz="6400" dirty="0" smtClean="0"/>
          </a:p>
          <a:p>
            <a:pPr indent="-282575">
              <a:lnSpc>
                <a:spcPct val="170000"/>
              </a:lnSpc>
              <a:buNone/>
            </a:pPr>
            <a:endParaRPr lang="es-ES_tradnl" sz="26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357166"/>
            <a:ext cx="248177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err="1" smtClean="0"/>
              <a:t>Miscel·lània</a:t>
            </a:r>
            <a:endParaRPr lang="es-ES" sz="3600" b="1" dirty="0" smtClean="0"/>
          </a:p>
          <a:p>
            <a:pPr marL="514350" indent="-514350">
              <a:lnSpc>
                <a:spcPct val="150000"/>
              </a:lnSpc>
            </a:pPr>
            <a:endParaRPr lang="es-E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respiratoris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Alteracions</a:t>
            </a:r>
            <a:r>
              <a:rPr lang="es-ES" sz="2800" dirty="0" smtClean="0"/>
              <a:t> de </a:t>
            </a:r>
            <a:r>
              <a:rPr lang="es-ES" sz="2800" dirty="0" err="1" smtClean="0"/>
              <a:t>pell</a:t>
            </a:r>
            <a:r>
              <a:rPr lang="es-ES" sz="2800" dirty="0" smtClean="0"/>
              <a:t> i </a:t>
            </a:r>
            <a:r>
              <a:rPr lang="es-ES" sz="2800" dirty="0" err="1" smtClean="0"/>
              <a:t>mucoses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gastrointestinals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generals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psiconeurològics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b="1" dirty="0" smtClean="0">
                <a:solidFill>
                  <a:schemeClr val="accent1"/>
                </a:solidFill>
              </a:rPr>
              <a:t>Dolor</a:t>
            </a:r>
            <a:endParaRPr lang="ca-ES" sz="2800" b="1" dirty="0" smtClean="0">
              <a:solidFill>
                <a:schemeClr val="accent1"/>
              </a:solidFill>
            </a:endParaRP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224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Símptomes</a:t>
            </a:r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 en Cures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Pal·liatives</a:t>
            </a:r>
            <a:endParaRPr lang="es-E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F:\Protocol gestio dolor 2008\perich-dolor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6601" y="0"/>
            <a:ext cx="402065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5" name="Text Box 13"/>
          <p:cNvSpPr txBox="1">
            <a:spLocks noChangeArrowheads="1"/>
          </p:cNvSpPr>
          <p:nvPr/>
        </p:nvSpPr>
        <p:spPr bwMode="auto">
          <a:xfrm>
            <a:off x="1785918" y="1428736"/>
            <a:ext cx="2786082" cy="327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buSzPct val="80000"/>
            </a:pPr>
            <a:r>
              <a:rPr lang="ca-ES" sz="3200" i="1" dirty="0" smtClean="0"/>
              <a:t>Dolor </a:t>
            </a:r>
            <a:r>
              <a:rPr lang="ca-ES" sz="3200" i="1" dirty="0"/>
              <a:t>és tot allò que el malalt diu que ho </a:t>
            </a:r>
            <a:r>
              <a:rPr lang="ca-ES" sz="3200" i="1" dirty="0" smtClean="0"/>
              <a:t>és</a:t>
            </a:r>
            <a:endParaRPr lang="ca-ES" sz="3200" i="1" dirty="0"/>
          </a:p>
          <a:p>
            <a:pPr>
              <a:lnSpc>
                <a:spcPct val="120000"/>
              </a:lnSpc>
              <a:spcBef>
                <a:spcPct val="20000"/>
              </a:spcBef>
              <a:buSzPct val="80000"/>
            </a:pPr>
            <a:endParaRPr lang="ca-ES" sz="2400" dirty="0"/>
          </a:p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ca-ES" sz="1400" dirty="0" err="1"/>
              <a:t>Sternbach</a:t>
            </a:r>
            <a:r>
              <a:rPr lang="ca-ES" sz="1400" dirty="0"/>
              <a:t> RA (1978)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1712328" cy="837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s-ES" sz="3600" b="1" dirty="0" smtClean="0"/>
              <a:t>6. Dolor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928794" y="1500174"/>
            <a:ext cx="657229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000" dirty="0" smtClean="0"/>
              <a:t> </a:t>
            </a:r>
            <a:r>
              <a:rPr lang="es-ES_tradnl" sz="2000" dirty="0" err="1" smtClean="0"/>
              <a:t>Símptoma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amb</a:t>
            </a:r>
            <a:r>
              <a:rPr lang="es-ES_tradnl" sz="2000" dirty="0" smtClean="0"/>
              <a:t> una elevada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prevalència</a:t>
            </a:r>
            <a:r>
              <a:rPr lang="es-ES_tradnl" sz="2000" b="1" dirty="0" smtClean="0"/>
              <a:t> </a:t>
            </a:r>
            <a:r>
              <a:rPr lang="es-ES_tradnl" sz="2000" dirty="0" smtClean="0"/>
              <a:t>en </a:t>
            </a:r>
            <a:r>
              <a:rPr lang="es-ES_tradnl" sz="2000" dirty="0" err="1" smtClean="0"/>
              <a:t>malalts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amb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càncer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avançat</a:t>
            </a:r>
            <a:r>
              <a:rPr lang="es-ES_tradnl" sz="2000" dirty="0" smtClean="0"/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000" dirty="0" smtClean="0"/>
              <a:t> El </a:t>
            </a:r>
            <a:r>
              <a:rPr lang="es-ES_tradnl" sz="2000" dirty="0" err="1" smtClean="0"/>
              <a:t>seu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tractament</a:t>
            </a:r>
            <a:r>
              <a:rPr lang="es-ES_tradnl" sz="2000" dirty="0" smtClean="0"/>
              <a:t> i </a:t>
            </a:r>
            <a:r>
              <a:rPr lang="es-ES_tradnl" sz="2000" b="1" dirty="0" smtClean="0"/>
              <a:t>bon control  </a:t>
            </a:r>
            <a:r>
              <a:rPr lang="es-ES_tradnl" sz="2000" dirty="0" smtClean="0"/>
              <a:t>solen </a:t>
            </a:r>
            <a:r>
              <a:rPr lang="es-ES_tradnl" sz="2000" dirty="0" err="1" smtClean="0"/>
              <a:t>anar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associats</a:t>
            </a:r>
            <a:r>
              <a:rPr lang="es-ES_tradnl" sz="2000" dirty="0" smtClean="0"/>
              <a:t> a una </a:t>
            </a:r>
            <a:r>
              <a:rPr lang="es-ES_tradnl" sz="2000" b="1" dirty="0" err="1" smtClean="0"/>
              <a:t>mort</a:t>
            </a:r>
            <a:r>
              <a:rPr lang="es-ES_tradnl" sz="2000" b="1" dirty="0" smtClean="0"/>
              <a:t> digna</a:t>
            </a:r>
            <a:r>
              <a:rPr lang="es-ES_tradnl" sz="2000" dirty="0" smtClean="0"/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000" dirty="0" smtClean="0"/>
              <a:t> </a:t>
            </a:r>
            <a:r>
              <a:rPr lang="es-ES_tradnl" sz="2000" dirty="0" err="1" smtClean="0"/>
              <a:t>Present</a:t>
            </a:r>
            <a:r>
              <a:rPr lang="es-ES_tradnl" sz="2000" dirty="0" smtClean="0"/>
              <a:t> entre el 60-80% </a:t>
            </a:r>
            <a:r>
              <a:rPr lang="es-ES_tradnl" sz="2000" dirty="0" err="1" smtClean="0"/>
              <a:t>dels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malalts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oncològics</a:t>
            </a:r>
            <a:r>
              <a:rPr lang="es-ES_tradnl" sz="2000" dirty="0" smtClean="0"/>
              <a:t> en </a:t>
            </a:r>
            <a:r>
              <a:rPr lang="es-ES_tradnl" sz="2000" dirty="0" err="1" smtClean="0"/>
              <a:t>aquesta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situació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amb</a:t>
            </a:r>
            <a:r>
              <a:rPr lang="es-ES_tradnl" sz="2000" dirty="0" smtClean="0"/>
              <a:t> una </a:t>
            </a:r>
            <a:r>
              <a:rPr lang="es-ES_tradnl" sz="2000" dirty="0" err="1" smtClean="0"/>
              <a:t>mitjana</a:t>
            </a:r>
            <a:r>
              <a:rPr lang="es-ES_tradnl" sz="2000" dirty="0" smtClean="0"/>
              <a:t> de 2-3 </a:t>
            </a:r>
            <a:r>
              <a:rPr lang="es-ES_tradnl" sz="2000" dirty="0" err="1" smtClean="0"/>
              <a:t>dolors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diferents</a:t>
            </a:r>
            <a:r>
              <a:rPr lang="es-ES_tradnl" sz="2000" dirty="0" smtClean="0"/>
              <a:t>. </a:t>
            </a:r>
            <a:endParaRPr lang="es-ES_tradnl" dirty="0" smtClean="0">
              <a:solidFill>
                <a:srgbClr val="1B587C"/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Es mesura </a:t>
            </a:r>
            <a:r>
              <a:rPr lang="es-ES" sz="2000" dirty="0" err="1" smtClean="0"/>
              <a:t>mitjançant</a:t>
            </a:r>
            <a:r>
              <a:rPr lang="es-ES" sz="2000" dirty="0" smtClean="0"/>
              <a:t> escales </a:t>
            </a:r>
            <a:r>
              <a:rPr lang="es-ES" sz="2000" dirty="0" err="1" smtClean="0"/>
              <a:t>homologades</a:t>
            </a:r>
            <a:r>
              <a:rPr lang="es-ES" sz="2000" dirty="0" smtClean="0"/>
              <a:t> (EVA, ENV,…)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La </a:t>
            </a:r>
            <a:r>
              <a:rPr lang="es-ES" sz="2000" dirty="0" err="1" smtClean="0"/>
              <a:t>intensitat</a:t>
            </a:r>
            <a:r>
              <a:rPr lang="es-ES" sz="2000" dirty="0" smtClean="0"/>
              <a:t> </a:t>
            </a:r>
            <a:r>
              <a:rPr lang="es-ES" sz="2000" dirty="0" err="1" smtClean="0"/>
              <a:t>mitjana</a:t>
            </a:r>
            <a:r>
              <a:rPr lang="es-ES" sz="2000" dirty="0" smtClean="0"/>
              <a:t> </a:t>
            </a:r>
            <a:r>
              <a:rPr lang="es-ES" sz="2000" dirty="0" err="1" smtClean="0"/>
              <a:t>és</a:t>
            </a:r>
            <a:r>
              <a:rPr lang="es-ES" sz="2000" dirty="0" smtClean="0"/>
              <a:t> </a:t>
            </a:r>
            <a:r>
              <a:rPr lang="es-ES" sz="2000" dirty="0" err="1" smtClean="0"/>
              <a:t>d’un</a:t>
            </a:r>
            <a:r>
              <a:rPr lang="es-ES" sz="2000" dirty="0" smtClean="0"/>
              <a:t> 5,11/10 i la mediana </a:t>
            </a:r>
            <a:r>
              <a:rPr lang="es-ES" sz="2000" dirty="0" err="1" smtClean="0"/>
              <a:t>d’un</a:t>
            </a:r>
            <a:r>
              <a:rPr lang="es-ES" sz="2000" dirty="0" smtClean="0"/>
              <a:t> 5/10.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Dolor </a:t>
            </a:r>
            <a:r>
              <a:rPr lang="es-ES" sz="2000" dirty="0" err="1" smtClean="0"/>
              <a:t>controlat</a:t>
            </a:r>
            <a:r>
              <a:rPr lang="es-ES" sz="2000" dirty="0" smtClean="0"/>
              <a:t> si </a:t>
            </a:r>
            <a:r>
              <a:rPr lang="es-ES" sz="2000" dirty="0" err="1" smtClean="0"/>
              <a:t>intensitat</a:t>
            </a:r>
            <a:r>
              <a:rPr lang="es-ES" sz="2000" dirty="0" smtClean="0"/>
              <a:t> dolor (ID) &lt;3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Dolor </a:t>
            </a:r>
            <a:r>
              <a:rPr lang="es-ES" sz="2000" dirty="0" err="1" smtClean="0"/>
              <a:t>acceptablement</a:t>
            </a:r>
            <a:r>
              <a:rPr lang="es-ES" sz="2000" dirty="0" smtClean="0"/>
              <a:t> </a:t>
            </a:r>
            <a:r>
              <a:rPr lang="es-ES" sz="2000" dirty="0" err="1" smtClean="0"/>
              <a:t>controlat</a:t>
            </a:r>
            <a:r>
              <a:rPr lang="es-ES" sz="2000" dirty="0" smtClean="0"/>
              <a:t> si ID &lt;5</a:t>
            </a:r>
            <a:endParaRPr lang="es-ES" sz="2000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_tradnl" dirty="0" smtClean="0">
              <a:solidFill>
                <a:srgbClr val="1B587C"/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_tradnl" dirty="0">
              <a:solidFill>
                <a:srgbClr val="1B587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2" descr="diag-figur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214438"/>
            <a:ext cx="748823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1714480" y="500042"/>
            <a:ext cx="657229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_tradnl" sz="2000" dirty="0" smtClean="0"/>
              <a:t> </a:t>
            </a:r>
            <a:r>
              <a:rPr lang="es-ES" sz="2000" b="1" dirty="0" err="1" smtClean="0"/>
              <a:t>Símptomes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associats</a:t>
            </a:r>
            <a:r>
              <a:rPr lang="es-ES" sz="2000" b="1" dirty="0" smtClean="0"/>
              <a:t> al dolor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D</a:t>
            </a:r>
            <a:r>
              <a:rPr lang="es-ES_tradnl" sz="2000" dirty="0" smtClean="0"/>
              <a:t>e </a:t>
            </a:r>
            <a:r>
              <a:rPr lang="es-ES_tradnl" sz="2000" dirty="0" err="1" smtClean="0"/>
              <a:t>díficil</a:t>
            </a:r>
            <a:r>
              <a:rPr lang="es-ES_tradnl" sz="2000" dirty="0" smtClean="0"/>
              <a:t> control: </a:t>
            </a:r>
            <a:r>
              <a:rPr lang="es-ES" sz="2000" dirty="0" err="1" smtClean="0"/>
              <a:t>Astènia</a:t>
            </a:r>
            <a:r>
              <a:rPr lang="es-ES" sz="2000" dirty="0" smtClean="0"/>
              <a:t>, </a:t>
            </a:r>
            <a:r>
              <a:rPr lang="es-ES" sz="2000" dirty="0" err="1" smtClean="0"/>
              <a:t>anorèxia</a:t>
            </a:r>
            <a:r>
              <a:rPr lang="es-ES" sz="2000" dirty="0" smtClean="0"/>
              <a:t>, </a:t>
            </a:r>
            <a:r>
              <a:rPr lang="es-ES" sz="2000" dirty="0" err="1" smtClean="0"/>
              <a:t>sensació</a:t>
            </a:r>
            <a:r>
              <a:rPr lang="es-ES" sz="2000" dirty="0" smtClean="0"/>
              <a:t> de malestar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</a:t>
            </a:r>
            <a:r>
              <a:rPr lang="es-ES" sz="2000" dirty="0" err="1" smtClean="0"/>
              <a:t>Nàusees</a:t>
            </a:r>
            <a:r>
              <a:rPr lang="es-ES" sz="2000" dirty="0" smtClean="0"/>
              <a:t>, </a:t>
            </a:r>
            <a:r>
              <a:rPr lang="es-ES" sz="2000" dirty="0" err="1" smtClean="0"/>
              <a:t>ansietat</a:t>
            </a:r>
            <a:r>
              <a:rPr lang="es-ES" sz="2000" dirty="0" smtClean="0"/>
              <a:t>, </a:t>
            </a:r>
            <a:r>
              <a:rPr lang="es-ES" sz="2000" dirty="0" err="1" smtClean="0"/>
              <a:t>depressió</a:t>
            </a:r>
            <a:r>
              <a:rPr lang="es-ES" sz="2000" dirty="0" smtClean="0"/>
              <a:t>, </a:t>
            </a:r>
            <a:r>
              <a:rPr lang="es-ES" sz="2000" dirty="0" err="1" smtClean="0"/>
              <a:t>dispnea</a:t>
            </a:r>
            <a:r>
              <a:rPr lang="es-ES" sz="2000" dirty="0" smtClean="0"/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_tradnl" dirty="0" smtClean="0">
              <a:solidFill>
                <a:srgbClr val="1B587C"/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_tradnl" dirty="0">
              <a:solidFill>
                <a:srgbClr val="1B587C"/>
              </a:solidFill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785918" y="34290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4"/>
                <a:gridCol w="1595406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Tipus</a:t>
                      </a:r>
                      <a:r>
                        <a:rPr lang="es-ES" dirty="0" smtClean="0"/>
                        <a:t> de dolor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Dolor </a:t>
                      </a:r>
                      <a:r>
                        <a:rPr lang="es-ES" dirty="0" err="1" smtClean="0"/>
                        <a:t>nociceptiu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somàtic</a:t>
                      </a:r>
                      <a:r>
                        <a:rPr lang="es-ES" dirty="0" smtClean="0"/>
                        <a:t> o visceral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77 %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Dolor </a:t>
                      </a:r>
                      <a:r>
                        <a:rPr lang="es-ES" dirty="0" err="1" smtClean="0"/>
                        <a:t>neuropàtic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11 %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Dolor </a:t>
                      </a:r>
                      <a:r>
                        <a:rPr lang="es-ES" dirty="0" err="1" smtClean="0"/>
                        <a:t>mixte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24 %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Dolor incidental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38 %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Dolor </a:t>
                      </a:r>
                      <a:r>
                        <a:rPr lang="es-ES" dirty="0" err="1" smtClean="0"/>
                        <a:t>irruptiu</a:t>
                      </a:r>
                      <a:r>
                        <a:rPr lang="es-ES" dirty="0" smtClean="0"/>
                        <a:t> (2-3 </a:t>
                      </a:r>
                      <a:r>
                        <a:rPr lang="es-ES" dirty="0" err="1" smtClean="0"/>
                        <a:t>episodis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diaris</a:t>
                      </a:r>
                      <a:r>
                        <a:rPr lang="es-ES" dirty="0" smtClean="0"/>
                        <a:t>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50 %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Símptomes</a:t>
            </a:r>
            <a:r>
              <a:rPr lang="es-ES" sz="2800" b="1" dirty="0" smtClean="0">
                <a:solidFill>
                  <a:schemeClr val="accent1"/>
                </a:solidFill>
              </a:rPr>
              <a:t> </a:t>
            </a:r>
            <a:r>
              <a:rPr lang="es-ES" sz="2800" b="1" dirty="0" err="1" smtClean="0">
                <a:solidFill>
                  <a:schemeClr val="accent1"/>
                </a:solidFill>
              </a:rPr>
              <a:t>respiratoris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Alteracions</a:t>
            </a:r>
            <a:r>
              <a:rPr lang="es-ES" sz="2800" dirty="0" smtClean="0"/>
              <a:t> de </a:t>
            </a:r>
            <a:r>
              <a:rPr lang="es-ES" sz="2800" dirty="0" err="1" smtClean="0"/>
              <a:t>pell</a:t>
            </a:r>
            <a:r>
              <a:rPr lang="es-ES" sz="2800" dirty="0" smtClean="0"/>
              <a:t> i </a:t>
            </a:r>
            <a:r>
              <a:rPr lang="es-ES" sz="2800" dirty="0" err="1" smtClean="0"/>
              <a:t>mucoses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gastrointestinals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generals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err="1" smtClean="0"/>
              <a:t>Símptomes</a:t>
            </a:r>
            <a:r>
              <a:rPr lang="es-ES" sz="2800" dirty="0" smtClean="0"/>
              <a:t> </a:t>
            </a:r>
            <a:r>
              <a:rPr lang="es-ES" sz="2800" dirty="0" err="1" smtClean="0"/>
              <a:t>psiconeurològics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Dolor</a:t>
            </a:r>
            <a:endParaRPr lang="ca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6224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Símptomes</a:t>
            </a:r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 en Cures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Pal·liatives</a:t>
            </a:r>
            <a:endParaRPr lang="es-E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644650" y="966788"/>
            <a:ext cx="7499350" cy="3298825"/>
          </a:xfrm>
        </p:spPr>
        <p:txBody>
          <a:bodyPr>
            <a:normAutofit/>
          </a:bodyPr>
          <a:lstStyle/>
          <a:p>
            <a:pPr marL="971550" lvl="1" indent="-514350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Verdana"/>
              <a:buNone/>
              <a:defRPr/>
            </a:pPr>
            <a:endParaRPr lang="es-ES" dirty="0"/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+mj-lt"/>
              <a:buAutoNum type="arabicPeriod"/>
              <a:defRPr/>
            </a:pPr>
            <a:endParaRPr lang="es-ES" dirty="0"/>
          </a:p>
        </p:txBody>
      </p:sp>
      <p:sp>
        <p:nvSpPr>
          <p:cNvPr id="97283" name="Text Box 4"/>
          <p:cNvSpPr txBox="1">
            <a:spLocks noChangeArrowheads="1"/>
          </p:cNvSpPr>
          <p:nvPr/>
        </p:nvSpPr>
        <p:spPr bwMode="auto">
          <a:xfrm>
            <a:off x="428596" y="357166"/>
            <a:ext cx="4572032" cy="643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ESCALA ANALGÈSICA OMS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 smtClean="0"/>
              <a:t>1</a:t>
            </a:r>
            <a:r>
              <a:rPr lang="es-ES" b="1" baseline="30000" dirty="0" smtClean="0"/>
              <a:t>r</a:t>
            </a:r>
            <a:r>
              <a:rPr lang="es-ES" b="1" dirty="0" smtClean="0"/>
              <a:t> </a:t>
            </a:r>
            <a:r>
              <a:rPr lang="es-ES" b="1" dirty="0"/>
              <a:t>ESCALÓ:</a:t>
            </a:r>
            <a:r>
              <a:rPr lang="es-ES" dirty="0"/>
              <a:t> PARACETAMOL, AAS, AINES, METAMIZOL</a:t>
            </a:r>
          </a:p>
          <a:p>
            <a:r>
              <a:rPr lang="es-ES" dirty="0"/>
              <a:t>        + ADJUVANTS-COANALGÈSICS.</a:t>
            </a:r>
          </a:p>
          <a:p>
            <a:endParaRPr lang="es-ES" dirty="0"/>
          </a:p>
          <a:p>
            <a:endParaRPr lang="es-ES" dirty="0"/>
          </a:p>
          <a:p>
            <a:r>
              <a:rPr lang="es-ES" b="1" dirty="0" smtClean="0"/>
              <a:t>2</a:t>
            </a:r>
            <a:r>
              <a:rPr lang="es-ES" b="1" baseline="30000" dirty="0" smtClean="0"/>
              <a:t>n</a:t>
            </a:r>
            <a:r>
              <a:rPr lang="es-ES" b="1" dirty="0" smtClean="0"/>
              <a:t> </a:t>
            </a:r>
            <a:r>
              <a:rPr lang="es-ES" b="1" dirty="0"/>
              <a:t>ESCALÓ: </a:t>
            </a:r>
            <a:r>
              <a:rPr lang="es-ES" dirty="0"/>
              <a:t>CODEÏNA, DIHIDROCODEÏNA, TRAMADOL,</a:t>
            </a:r>
          </a:p>
          <a:p>
            <a:r>
              <a:rPr lang="es-ES" dirty="0"/>
              <a:t>         (ASSOCIACIÓ PARACETAMOL + CODEÏNA)</a:t>
            </a:r>
          </a:p>
          <a:p>
            <a:r>
              <a:rPr lang="es-ES" dirty="0"/>
              <a:t>         (ASSOCIACIÓ PARACETAMOL + TRAMADOL)</a:t>
            </a:r>
          </a:p>
          <a:p>
            <a:r>
              <a:rPr lang="es-ES" dirty="0"/>
              <a:t>         + ADJUVANTS-COANALGÈSICS.</a:t>
            </a:r>
          </a:p>
          <a:p>
            <a:endParaRPr lang="es-ES" dirty="0"/>
          </a:p>
          <a:p>
            <a:r>
              <a:rPr lang="es-ES" b="1" dirty="0" smtClean="0"/>
              <a:t>3</a:t>
            </a:r>
            <a:r>
              <a:rPr lang="es-ES" b="1" baseline="30000" dirty="0" smtClean="0"/>
              <a:t>r</a:t>
            </a:r>
            <a:r>
              <a:rPr lang="es-ES" b="1" dirty="0" smtClean="0"/>
              <a:t> </a:t>
            </a:r>
            <a:r>
              <a:rPr lang="es-ES" b="1" dirty="0"/>
              <a:t>ESCALÓ: </a:t>
            </a:r>
            <a:r>
              <a:rPr lang="es-ES" dirty="0"/>
              <a:t>MORFINA, FENTANIL, OXICODONA,</a:t>
            </a:r>
          </a:p>
          <a:p>
            <a:r>
              <a:rPr lang="es-ES" dirty="0"/>
              <a:t>         METADONA, BUPRENORFINA, MEPERIDINA,</a:t>
            </a:r>
          </a:p>
          <a:p>
            <a:r>
              <a:rPr lang="es-ES" dirty="0"/>
              <a:t>         HIDROMORFONA,…</a:t>
            </a:r>
          </a:p>
          <a:p>
            <a:r>
              <a:rPr lang="es-ES" dirty="0"/>
              <a:t>         + ADJUVANTS-COANALGÈSICS.</a:t>
            </a:r>
          </a:p>
          <a:p>
            <a:endParaRPr lang="es-ES" sz="2000" b="1" dirty="0"/>
          </a:p>
          <a:p>
            <a:r>
              <a:rPr lang="es-ES" sz="2000" dirty="0"/>
              <a:t>         </a:t>
            </a:r>
            <a:endParaRPr lang="es-ES" sz="2000" b="1" dirty="0"/>
          </a:p>
        </p:txBody>
      </p:sp>
      <p:pic>
        <p:nvPicPr>
          <p:cNvPr id="4" name="Picture 5" descr="f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142984"/>
            <a:ext cx="3927350" cy="4879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1714480" y="357166"/>
            <a:ext cx="7143800" cy="650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b="1" dirty="0" smtClean="0"/>
              <a:t>INICI ÚS D’OPIACIS</a:t>
            </a:r>
          </a:p>
          <a:p>
            <a:pPr algn="just">
              <a:lnSpc>
                <a:spcPct val="150000"/>
              </a:lnSpc>
            </a:pPr>
            <a:r>
              <a:rPr lang="es-ES" sz="2000" dirty="0" err="1" smtClean="0"/>
              <a:t>Començar</a:t>
            </a:r>
            <a:r>
              <a:rPr lang="es-ES" sz="2000" dirty="0" smtClean="0"/>
              <a:t> </a:t>
            </a:r>
            <a:r>
              <a:rPr lang="es-ES" sz="2000" dirty="0" err="1" smtClean="0"/>
              <a:t>tractament</a:t>
            </a:r>
            <a:r>
              <a:rPr lang="es-ES" sz="2000" dirty="0" smtClean="0"/>
              <a:t> </a:t>
            </a:r>
            <a:r>
              <a:rPr lang="es-ES" sz="2000" dirty="0" err="1" smtClean="0"/>
              <a:t>amb</a:t>
            </a:r>
            <a:r>
              <a:rPr lang="es-ES" sz="2000" dirty="0" smtClean="0"/>
              <a:t> </a:t>
            </a:r>
            <a:r>
              <a:rPr lang="es-ES" sz="2000" dirty="0" err="1" smtClean="0"/>
              <a:t>opiacis</a:t>
            </a:r>
            <a:r>
              <a:rPr lang="es-ES" sz="2000" dirty="0" smtClean="0"/>
              <a:t> </a:t>
            </a:r>
            <a:r>
              <a:rPr lang="es-ES" sz="2000" dirty="0" err="1" smtClean="0"/>
              <a:t>quan</a:t>
            </a:r>
            <a:r>
              <a:rPr lang="es-ES" sz="2000" dirty="0" smtClean="0"/>
              <a:t> </a:t>
            </a:r>
            <a:r>
              <a:rPr lang="es-ES" sz="2000" dirty="0" err="1" smtClean="0"/>
              <a:t>hi</a:t>
            </a:r>
            <a:r>
              <a:rPr lang="es-ES" sz="2000" dirty="0" smtClean="0"/>
              <a:t> ha dolor de</a:t>
            </a:r>
          </a:p>
          <a:p>
            <a:pPr algn="just">
              <a:lnSpc>
                <a:spcPct val="150000"/>
              </a:lnSpc>
            </a:pPr>
            <a:r>
              <a:rPr lang="es-ES" sz="2000" dirty="0" err="1" smtClean="0"/>
              <a:t>moderat</a:t>
            </a:r>
            <a:r>
              <a:rPr lang="es-ES" sz="2000" dirty="0" smtClean="0"/>
              <a:t> a </a:t>
            </a:r>
            <a:r>
              <a:rPr lang="es-ES" sz="2000" dirty="0" err="1" smtClean="0"/>
              <a:t>sever</a:t>
            </a:r>
            <a:r>
              <a:rPr lang="es-ES" sz="2000" dirty="0" smtClean="0"/>
              <a:t> que no </a:t>
            </a:r>
            <a:r>
              <a:rPr lang="es-ES" sz="2000" dirty="0" err="1" smtClean="0"/>
              <a:t>millora</a:t>
            </a:r>
            <a:r>
              <a:rPr lang="es-ES" sz="2000" dirty="0" smtClean="0"/>
              <a:t> </a:t>
            </a:r>
            <a:r>
              <a:rPr lang="es-ES" sz="2000" dirty="0" err="1" smtClean="0"/>
              <a:t>havent</a:t>
            </a:r>
            <a:r>
              <a:rPr lang="es-ES" sz="2000" dirty="0" smtClean="0"/>
              <a:t> </a:t>
            </a:r>
            <a:r>
              <a:rPr lang="es-ES" sz="2000" dirty="0" err="1" smtClean="0"/>
              <a:t>arribat</a:t>
            </a:r>
            <a:r>
              <a:rPr lang="es-ES" sz="2000" dirty="0" smtClean="0"/>
              <a:t> a</a:t>
            </a:r>
          </a:p>
          <a:p>
            <a:pPr algn="just">
              <a:lnSpc>
                <a:spcPct val="150000"/>
              </a:lnSpc>
            </a:pPr>
            <a:r>
              <a:rPr lang="es-ES" sz="2000" dirty="0" smtClean="0"/>
              <a:t>Dosis </a:t>
            </a:r>
            <a:r>
              <a:rPr lang="es-ES" sz="2000" dirty="0" err="1" smtClean="0"/>
              <a:t>màximes</a:t>
            </a:r>
            <a:r>
              <a:rPr lang="es-ES" sz="2000" dirty="0" smtClean="0"/>
              <a:t> </a:t>
            </a:r>
            <a:r>
              <a:rPr lang="es-ES" sz="2000" dirty="0" err="1" smtClean="0"/>
              <a:t>d’analgèsia</a:t>
            </a:r>
            <a:r>
              <a:rPr lang="es-ES" sz="2000" dirty="0" smtClean="0"/>
              <a:t> del 2</a:t>
            </a:r>
            <a:r>
              <a:rPr lang="es-ES" sz="2000" baseline="30000" dirty="0" smtClean="0"/>
              <a:t>n</a:t>
            </a:r>
            <a:r>
              <a:rPr lang="es-ES" sz="2000" dirty="0" smtClean="0"/>
              <a:t> Escaló</a:t>
            </a:r>
          </a:p>
          <a:p>
            <a:pPr algn="just">
              <a:lnSpc>
                <a:spcPct val="150000"/>
              </a:lnSpc>
            </a:pPr>
            <a:r>
              <a:rPr lang="es-ES" sz="2000" dirty="0" smtClean="0"/>
              <a:t>			TRAMADOL 400 MG/DIA</a:t>
            </a:r>
          </a:p>
          <a:p>
            <a:pPr algn="just">
              <a:lnSpc>
                <a:spcPct val="150000"/>
              </a:lnSpc>
            </a:pPr>
            <a:r>
              <a:rPr lang="es-ES" sz="2000" dirty="0" smtClean="0"/>
              <a:t>			CODEÏNA    240 MG/DIA</a:t>
            </a:r>
          </a:p>
          <a:p>
            <a:pPr algn="just">
              <a:lnSpc>
                <a:spcPct val="150000"/>
              </a:lnSpc>
            </a:pPr>
            <a:r>
              <a:rPr lang="es-ES" sz="2000" dirty="0" smtClean="0"/>
              <a:t>O </a:t>
            </a:r>
            <a:r>
              <a:rPr lang="es-ES" sz="2000" dirty="0" err="1" smtClean="0"/>
              <a:t>altres</a:t>
            </a:r>
            <a:r>
              <a:rPr lang="es-ES" sz="2000" dirty="0" smtClean="0"/>
              <a:t> </a:t>
            </a:r>
            <a:r>
              <a:rPr lang="es-ES" sz="2000" dirty="0" err="1" smtClean="0"/>
              <a:t>circunstàncies</a:t>
            </a:r>
            <a:r>
              <a:rPr lang="es-ES" sz="2000" dirty="0" smtClean="0"/>
              <a:t> </a:t>
            </a:r>
            <a:r>
              <a:rPr lang="es-ES" sz="2000" dirty="0" err="1" smtClean="0"/>
              <a:t>què</a:t>
            </a:r>
            <a:r>
              <a:rPr lang="es-ES" sz="2000" dirty="0" smtClean="0"/>
              <a:t> </a:t>
            </a:r>
            <a:r>
              <a:rPr lang="es-ES" sz="2000" dirty="0" err="1" smtClean="0"/>
              <a:t>així</a:t>
            </a:r>
            <a:r>
              <a:rPr lang="es-ES" sz="2000" dirty="0" smtClean="0"/>
              <a:t> </a:t>
            </a:r>
            <a:r>
              <a:rPr lang="es-ES" sz="2000" dirty="0" err="1" smtClean="0"/>
              <a:t>ho</a:t>
            </a:r>
            <a:r>
              <a:rPr lang="es-ES" sz="2000" dirty="0" smtClean="0"/>
              <a:t> </a:t>
            </a:r>
            <a:r>
              <a:rPr lang="es-ES" sz="2000" dirty="0" err="1" smtClean="0"/>
              <a:t>aconsellin</a:t>
            </a:r>
            <a:endParaRPr lang="es-ES" sz="2000" dirty="0" smtClean="0"/>
          </a:p>
          <a:p>
            <a:pPr algn="just">
              <a:lnSpc>
                <a:spcPct val="150000"/>
              </a:lnSpc>
            </a:pPr>
            <a:endParaRPr lang="es-ES" sz="2000" dirty="0" smtClean="0"/>
          </a:p>
          <a:p>
            <a:pPr algn="just">
              <a:lnSpc>
                <a:spcPct val="150000"/>
              </a:lnSpc>
            </a:pPr>
            <a:r>
              <a:rPr lang="es-ES" sz="2000" dirty="0" err="1" smtClean="0"/>
              <a:t>Ús</a:t>
            </a:r>
            <a:r>
              <a:rPr lang="es-ES" sz="2000" dirty="0" smtClean="0"/>
              <a:t> </a:t>
            </a:r>
            <a:r>
              <a:rPr lang="es-ES" sz="2000" dirty="0" err="1" smtClean="0"/>
              <a:t>terapèutic</a:t>
            </a:r>
            <a:r>
              <a:rPr lang="es-ES" sz="2000" dirty="0" smtClean="0"/>
              <a:t> </a:t>
            </a:r>
            <a:r>
              <a:rPr lang="es-ES" sz="2000" dirty="0" err="1" smtClean="0"/>
              <a:t>dels</a:t>
            </a:r>
            <a:r>
              <a:rPr lang="es-ES" sz="2000" dirty="0" smtClean="0"/>
              <a:t> </a:t>
            </a:r>
            <a:r>
              <a:rPr lang="es-ES" sz="2000" dirty="0" err="1" smtClean="0"/>
              <a:t>opiacis</a:t>
            </a:r>
            <a:r>
              <a:rPr lang="es-ES" sz="2000" dirty="0" smtClean="0"/>
              <a:t>: </a:t>
            </a:r>
            <a:r>
              <a:rPr lang="es-ES" sz="2000" dirty="0" err="1" smtClean="0"/>
              <a:t>tarctament</a:t>
            </a:r>
            <a:r>
              <a:rPr lang="es-ES" sz="2000" dirty="0" smtClean="0"/>
              <a:t> dolor (</a:t>
            </a:r>
            <a:r>
              <a:rPr lang="es-ES" sz="2000" dirty="0" err="1" smtClean="0"/>
              <a:t>sobretot</a:t>
            </a:r>
            <a:r>
              <a:rPr lang="es-ES" sz="2000" dirty="0" smtClean="0"/>
              <a:t> </a:t>
            </a:r>
            <a:r>
              <a:rPr lang="es-ES" sz="2000" dirty="0" err="1" smtClean="0"/>
              <a:t>nociceptiu</a:t>
            </a:r>
            <a:r>
              <a:rPr lang="es-ES" sz="2000" dirty="0" smtClean="0"/>
              <a:t>),  </a:t>
            </a:r>
            <a:r>
              <a:rPr lang="es-ES" sz="2000" dirty="0" err="1" smtClean="0"/>
              <a:t>tractament</a:t>
            </a:r>
            <a:r>
              <a:rPr lang="es-ES" sz="2000" dirty="0" smtClean="0"/>
              <a:t> de la </a:t>
            </a:r>
            <a:r>
              <a:rPr lang="es-ES" sz="2000" dirty="0" err="1" smtClean="0"/>
              <a:t>dispnea</a:t>
            </a:r>
            <a:r>
              <a:rPr lang="es-ES" sz="2000" dirty="0" smtClean="0"/>
              <a:t>, </a:t>
            </a:r>
            <a:r>
              <a:rPr lang="es-ES" sz="2000" dirty="0" err="1" smtClean="0"/>
              <a:t>antitúsigen</a:t>
            </a:r>
            <a:r>
              <a:rPr lang="es-ES" sz="2000" dirty="0" smtClean="0"/>
              <a:t>, </a:t>
            </a:r>
            <a:r>
              <a:rPr lang="es-ES" sz="2000" dirty="0" err="1" smtClean="0"/>
              <a:t>antidiarreic</a:t>
            </a:r>
            <a:r>
              <a:rPr lang="es-ES" sz="2000" dirty="0" smtClean="0"/>
              <a:t>.</a:t>
            </a:r>
          </a:p>
          <a:p>
            <a:pPr algn="ctr">
              <a:lnSpc>
                <a:spcPct val="150000"/>
              </a:lnSpc>
            </a:pPr>
            <a:r>
              <a:rPr lang="es-ES" sz="2000" dirty="0" smtClean="0"/>
              <a:t>	</a:t>
            </a:r>
          </a:p>
          <a:p>
            <a:pPr algn="ctr">
              <a:lnSpc>
                <a:spcPct val="150000"/>
              </a:lnSpc>
            </a:pPr>
            <a:r>
              <a:rPr lang="es-ES" sz="2000" b="1" i="1" dirty="0" smtClean="0"/>
              <a:t>No cal </a:t>
            </a:r>
            <a:r>
              <a:rPr lang="es-ES" sz="2000" b="1" i="1" dirty="0" err="1" smtClean="0"/>
              <a:t>tenir</a:t>
            </a:r>
            <a:r>
              <a:rPr lang="es-ES" sz="2000" b="1" i="1" dirty="0" smtClean="0"/>
              <a:t> un </a:t>
            </a:r>
            <a:r>
              <a:rPr lang="es-ES" sz="2000" b="1" i="1" dirty="0" err="1" smtClean="0"/>
              <a:t>càncer</a:t>
            </a:r>
            <a:r>
              <a:rPr lang="es-ES" sz="2000" b="1" i="1" dirty="0" smtClean="0"/>
              <a:t> per beneficiar-se</a:t>
            </a:r>
          </a:p>
          <a:p>
            <a:pPr algn="ctr">
              <a:lnSpc>
                <a:spcPct val="150000"/>
              </a:lnSpc>
            </a:pPr>
            <a:r>
              <a:rPr lang="es-ES" sz="2000" b="1" i="1" dirty="0" smtClean="0"/>
              <a:t>    </a:t>
            </a:r>
            <a:r>
              <a:rPr lang="es-ES" sz="2000" b="1" i="1" dirty="0" err="1" smtClean="0"/>
              <a:t>dels</a:t>
            </a:r>
            <a:r>
              <a:rPr lang="es-ES" sz="2000" b="1" i="1" dirty="0" smtClean="0"/>
              <a:t> </a:t>
            </a:r>
            <a:r>
              <a:rPr lang="es-ES" sz="2000" b="1" i="1" dirty="0" err="1" smtClean="0"/>
              <a:t>efectes</a:t>
            </a:r>
            <a:r>
              <a:rPr lang="es-ES" sz="2000" b="1" i="1" dirty="0" smtClean="0"/>
              <a:t> </a:t>
            </a:r>
            <a:r>
              <a:rPr lang="es-ES" sz="2000" b="1" i="1" dirty="0" err="1" smtClean="0"/>
              <a:t>dels</a:t>
            </a:r>
            <a:r>
              <a:rPr lang="es-ES" sz="2000" b="1" i="1" dirty="0" smtClean="0"/>
              <a:t> </a:t>
            </a:r>
            <a:r>
              <a:rPr lang="es-ES" sz="2000" b="1" i="1" dirty="0" err="1" smtClean="0"/>
              <a:t>opiacis</a:t>
            </a:r>
            <a:endParaRPr lang="es-ES" sz="2000" b="1" i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_tradnl" dirty="0">
              <a:solidFill>
                <a:srgbClr val="1B587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1714480" y="357166"/>
            <a:ext cx="7143800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2800" b="1" dirty="0" smtClean="0"/>
              <a:t>MORFINA</a:t>
            </a:r>
          </a:p>
          <a:p>
            <a:pPr>
              <a:lnSpc>
                <a:spcPct val="150000"/>
              </a:lnSpc>
            </a:pPr>
            <a:endParaRPr lang="es-ES" sz="2000" b="1" i="1" dirty="0" smtClean="0"/>
          </a:p>
          <a:p>
            <a:pPr marL="365760" indent="-256032">
              <a:buFont typeface="Wingdings" pitchFamily="2" charset="2"/>
              <a:buChar char="§"/>
              <a:defRPr/>
            </a:pP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Opiaci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potent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d’elecció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pel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dolor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agut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intens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i dolor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cancerós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crònic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.</a:t>
            </a:r>
          </a:p>
          <a:p>
            <a:pPr marL="365760" indent="-256032">
              <a:buFont typeface="Wingdings" pitchFamily="2" charset="2"/>
              <a:buChar char="§"/>
              <a:defRPr/>
            </a:pPr>
            <a:endParaRPr lang="es-ES" sz="2000" dirty="0" smtClean="0">
              <a:ea typeface="Verdana" pitchFamily="34" charset="0"/>
              <a:cs typeface="Verdana" pitchFamily="34" charset="0"/>
            </a:endParaRPr>
          </a:p>
          <a:p>
            <a:pPr marL="365760" indent="-256032">
              <a:buFont typeface="Wingdings" pitchFamily="2" charset="2"/>
              <a:buChar char="§"/>
              <a:defRPr/>
            </a:pPr>
            <a:r>
              <a:rPr lang="es-ES" sz="2000" dirty="0" smtClean="0">
                <a:ea typeface="Verdana" pitchFamily="34" charset="0"/>
                <a:cs typeface="Verdana" pitchFamily="34" charset="0"/>
              </a:rPr>
              <a:t>No té sostre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analgèsic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.</a:t>
            </a:r>
          </a:p>
          <a:p>
            <a:pPr marL="365760" indent="-256032">
              <a:buFont typeface="Wingdings" pitchFamily="2" charset="2"/>
              <a:buChar char="§"/>
              <a:defRPr/>
            </a:pPr>
            <a:endParaRPr lang="es-ES" sz="2000" dirty="0" smtClean="0">
              <a:ea typeface="Verdana" pitchFamily="34" charset="0"/>
              <a:cs typeface="Verdana" pitchFamily="34" charset="0"/>
            </a:endParaRPr>
          </a:p>
          <a:p>
            <a:pPr marL="365760" indent="-256032">
              <a:buFont typeface="Wingdings" pitchFamily="2" charset="2"/>
              <a:buChar char="§"/>
              <a:defRPr/>
            </a:pPr>
            <a:r>
              <a:rPr lang="es-ES" sz="2000" dirty="0" smtClean="0">
                <a:ea typeface="Verdana" pitchFamily="34" charset="0"/>
                <a:cs typeface="Verdana" pitchFamily="34" charset="0"/>
              </a:rPr>
              <a:t>Principal alcaloide de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l’opi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.</a:t>
            </a:r>
          </a:p>
          <a:p>
            <a:pPr marL="365760" indent="-256032">
              <a:buFont typeface="Wingdings" pitchFamily="2" charset="2"/>
              <a:buChar char="§"/>
              <a:defRPr/>
            </a:pPr>
            <a:endParaRPr lang="es-ES" sz="2000" dirty="0" smtClean="0">
              <a:ea typeface="Verdana" pitchFamily="34" charset="0"/>
              <a:cs typeface="Verdana" pitchFamily="34" charset="0"/>
            </a:endParaRPr>
          </a:p>
          <a:p>
            <a:pPr marL="365760" indent="-256032">
              <a:buFont typeface="Wingdings" pitchFamily="2" charset="2"/>
              <a:buChar char="§"/>
              <a:defRPr/>
            </a:pPr>
            <a:r>
              <a:rPr lang="es-ES" sz="2000" dirty="0" smtClean="0">
                <a:ea typeface="Verdana" pitchFamily="34" charset="0"/>
                <a:cs typeface="Verdana" pitchFamily="34" charset="0"/>
              </a:rPr>
              <a:t>Agonista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pur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receptors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smtClean="0">
                <a:ea typeface="Verdana" pitchFamily="34" charset="0"/>
                <a:cs typeface="Verdana" pitchFamily="34" charset="0"/>
              </a:rPr>
              <a:t>µ</a:t>
            </a:r>
          </a:p>
          <a:p>
            <a:pPr marL="365760" indent="-256032">
              <a:buFont typeface="Wingdings" pitchFamily="2" charset="2"/>
              <a:buChar char="§"/>
              <a:defRPr/>
            </a:pPr>
            <a:endParaRPr lang="en-US" sz="2000" dirty="0" smtClean="0">
              <a:ea typeface="Verdana" pitchFamily="34" charset="0"/>
              <a:cs typeface="Verdana" pitchFamily="34" charset="0"/>
            </a:endParaRPr>
          </a:p>
          <a:p>
            <a:pPr marL="365760" indent="-256032">
              <a:buFont typeface="Wingdings" pitchFamily="2" charset="2"/>
              <a:buChar char="§"/>
              <a:defRPr/>
            </a:pPr>
            <a:r>
              <a:rPr lang="en-US" sz="2000" dirty="0" err="1" smtClean="0">
                <a:ea typeface="Verdana" pitchFamily="34" charset="0"/>
                <a:cs typeface="Verdana" pitchFamily="34" charset="0"/>
              </a:rPr>
              <a:t>Metabolisme</a:t>
            </a:r>
            <a:r>
              <a:rPr lang="en-U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ea typeface="Verdana" pitchFamily="34" charset="0"/>
                <a:cs typeface="Verdana" pitchFamily="34" charset="0"/>
              </a:rPr>
              <a:t>hepàtic</a:t>
            </a:r>
            <a:endParaRPr lang="en-US" sz="2000" dirty="0" smtClean="0">
              <a:ea typeface="Verdana" pitchFamily="34" charset="0"/>
              <a:cs typeface="Verdana" pitchFamily="34" charset="0"/>
            </a:endParaRPr>
          </a:p>
          <a:p>
            <a:pPr marL="365760" indent="-256032">
              <a:buFont typeface="Wingdings" pitchFamily="2" charset="2"/>
              <a:buChar char="§"/>
              <a:defRPr/>
            </a:pPr>
            <a:endParaRPr lang="en-US" sz="2000" dirty="0" smtClean="0">
              <a:ea typeface="Verdana" pitchFamily="34" charset="0"/>
              <a:cs typeface="Verdana" pitchFamily="34" charset="0"/>
            </a:endParaRPr>
          </a:p>
          <a:p>
            <a:pPr marL="365760" indent="-256032">
              <a:buFont typeface="Wingdings" pitchFamily="2" charset="2"/>
              <a:buChar char="§"/>
              <a:defRPr/>
            </a:pPr>
            <a:r>
              <a:rPr lang="en-US" sz="2000" dirty="0" err="1" smtClean="0">
                <a:ea typeface="Verdana" pitchFamily="34" charset="0"/>
                <a:cs typeface="Verdana" pitchFamily="34" charset="0"/>
              </a:rPr>
              <a:t>Eliminació</a:t>
            </a:r>
            <a:r>
              <a:rPr lang="en-U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ea typeface="Verdana" pitchFamily="34" charset="0"/>
                <a:cs typeface="Verdana" pitchFamily="34" charset="0"/>
              </a:rPr>
              <a:t>metabòlits</a:t>
            </a:r>
            <a:r>
              <a:rPr lang="en-U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ea typeface="Verdana" pitchFamily="34" charset="0"/>
                <a:cs typeface="Verdana" pitchFamily="34" charset="0"/>
              </a:rPr>
              <a:t>és</a:t>
            </a:r>
            <a:r>
              <a:rPr lang="en-U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ea typeface="Verdana" pitchFamily="34" charset="0"/>
                <a:cs typeface="Verdana" pitchFamily="34" charset="0"/>
              </a:rPr>
              <a:t>urinària</a:t>
            </a:r>
            <a:endParaRPr lang="en-US" sz="2000" dirty="0" smtClean="0"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_tradnl" dirty="0">
              <a:solidFill>
                <a:srgbClr val="1B587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643042" y="428604"/>
            <a:ext cx="707236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b="1" dirty="0" smtClean="0"/>
              <a:t>MORFINA ALLIBERAMENT RÀPID: </a:t>
            </a:r>
          </a:p>
          <a:p>
            <a:pPr>
              <a:lnSpc>
                <a:spcPct val="150000"/>
              </a:lnSpc>
            </a:pPr>
            <a:endParaRPr lang="es-ES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err="1" smtClean="0"/>
              <a:t>Via</a:t>
            </a:r>
            <a:r>
              <a:rPr lang="es-ES" dirty="0" smtClean="0"/>
              <a:t> Oral (/4H.)</a:t>
            </a:r>
          </a:p>
          <a:p>
            <a:pPr>
              <a:lnSpc>
                <a:spcPct val="150000"/>
              </a:lnSpc>
            </a:pPr>
            <a:r>
              <a:rPr lang="es-ES" dirty="0" smtClean="0"/>
              <a:t>	    SEVREDOL, </a:t>
            </a:r>
            <a:r>
              <a:rPr lang="es-ES" dirty="0" err="1" smtClean="0"/>
              <a:t>Comp</a:t>
            </a:r>
            <a:r>
              <a:rPr lang="es-ES" dirty="0" smtClean="0"/>
              <a:t> 10,20 mg</a:t>
            </a:r>
          </a:p>
          <a:p>
            <a:pPr>
              <a:lnSpc>
                <a:spcPct val="150000"/>
              </a:lnSpc>
            </a:pPr>
            <a:r>
              <a:rPr lang="es-ES" dirty="0" smtClean="0"/>
              <a:t>	    ORAMORPH, Vials10,3O mg; </a:t>
            </a:r>
            <a:r>
              <a:rPr lang="es-ES" dirty="0" err="1" smtClean="0"/>
              <a:t>solució</a:t>
            </a:r>
            <a:r>
              <a:rPr lang="es-ES" dirty="0" smtClean="0"/>
              <a:t> 2mg/</a:t>
            </a:r>
            <a:r>
              <a:rPr lang="es-ES" dirty="0" err="1" smtClean="0"/>
              <a:t>mL</a:t>
            </a:r>
            <a:endParaRPr lang="es-ES" dirty="0" smtClean="0"/>
          </a:p>
          <a:p>
            <a:pPr>
              <a:lnSpc>
                <a:spcPct val="150000"/>
              </a:lnSpc>
            </a:pPr>
            <a:r>
              <a:rPr lang="es-ES" dirty="0" smtClean="0"/>
              <a:t>	    SOLUCIÓ ACUOSA DE MORFINA </a:t>
            </a:r>
            <a:r>
              <a:rPr lang="es-ES" b="1" dirty="0" smtClean="0"/>
              <a:t>FM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/>
              <a:t> </a:t>
            </a:r>
            <a:r>
              <a:rPr lang="es-ES" dirty="0" err="1" smtClean="0"/>
              <a:t>Via</a:t>
            </a:r>
            <a:r>
              <a:rPr lang="es-ES" dirty="0" smtClean="0"/>
              <a:t> PARENTERAL:</a:t>
            </a:r>
          </a:p>
          <a:p>
            <a:pPr>
              <a:lnSpc>
                <a:spcPct val="150000"/>
              </a:lnSpc>
            </a:pPr>
            <a:r>
              <a:rPr lang="es-ES" dirty="0" smtClean="0"/>
              <a:t>	    VIALS 1%---&gt;</a:t>
            </a:r>
            <a:r>
              <a:rPr lang="es-ES" dirty="0" smtClean="0">
                <a:sym typeface="Wingdings" pitchFamily="2" charset="2"/>
              </a:rPr>
              <a:t> 1mL: 10 mg</a:t>
            </a:r>
          </a:p>
          <a:p>
            <a:pPr>
              <a:lnSpc>
                <a:spcPct val="150000"/>
              </a:lnSpc>
            </a:pPr>
            <a:r>
              <a:rPr lang="es-ES" dirty="0" smtClean="0">
                <a:sym typeface="Wingdings" pitchFamily="2" charset="2"/>
              </a:rPr>
              <a:t>	    VIALS 2%, 4%---&gt; 1mL: 20 MG; 1mL: 40mg</a:t>
            </a:r>
          </a:p>
          <a:p>
            <a:pPr>
              <a:lnSpc>
                <a:spcPct val="150000"/>
              </a:lnSpc>
            </a:pPr>
            <a:endParaRPr lang="es-ES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s-ES" b="1" dirty="0" smtClean="0">
                <a:sym typeface="Wingdings" pitchFamily="2" charset="2"/>
              </a:rPr>
              <a:t>MORFINA ALLIBERAMENT RETARDAT: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Via</a:t>
            </a:r>
            <a:r>
              <a:rPr lang="es-ES" dirty="0" smtClean="0">
                <a:sym typeface="Wingdings" pitchFamily="2" charset="2"/>
              </a:rPr>
              <a:t> Oral (/12H.)</a:t>
            </a:r>
          </a:p>
          <a:p>
            <a:pPr>
              <a:lnSpc>
                <a:spcPct val="150000"/>
              </a:lnSpc>
            </a:pPr>
            <a:r>
              <a:rPr lang="es-ES" dirty="0" smtClean="0">
                <a:sym typeface="Wingdings" pitchFamily="2" charset="2"/>
              </a:rPr>
              <a:t>	   MST CONTINUS, </a:t>
            </a:r>
            <a:r>
              <a:rPr lang="es-ES" dirty="0" err="1" smtClean="0">
                <a:sym typeface="Wingdings" pitchFamily="2" charset="2"/>
              </a:rPr>
              <a:t>comp</a:t>
            </a:r>
            <a:r>
              <a:rPr lang="es-ES" dirty="0" smtClean="0">
                <a:sym typeface="Wingdings" pitchFamily="2" charset="2"/>
              </a:rPr>
              <a:t> 5, 10, 15, 30, 60, 100, 200 mg</a:t>
            </a:r>
          </a:p>
          <a:p>
            <a:pPr>
              <a:lnSpc>
                <a:spcPct val="150000"/>
              </a:lnSpc>
            </a:pPr>
            <a:r>
              <a:rPr lang="es-ES" dirty="0" smtClean="0">
                <a:sym typeface="Wingdings" pitchFamily="2" charset="2"/>
              </a:rPr>
              <a:t>       	</a:t>
            </a:r>
          </a:p>
          <a:p>
            <a:endParaRPr lang="es-ES" sz="2000" dirty="0" smtClean="0">
              <a:solidFill>
                <a:srgbClr val="1B587C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643042" y="214290"/>
            <a:ext cx="7072362" cy="7822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algn="ctr">
              <a:lnSpc>
                <a:spcPct val="90000"/>
              </a:lnSpc>
              <a:defRPr/>
            </a:pPr>
            <a:r>
              <a:rPr lang="es-ES" sz="3600" b="1" dirty="0" smtClean="0">
                <a:solidFill>
                  <a:srgbClr val="1B587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3200" b="1" dirty="0" smtClean="0">
                <a:ea typeface="Verdana" pitchFamily="34" charset="0"/>
                <a:cs typeface="Verdana" pitchFamily="34" charset="0"/>
              </a:rPr>
              <a:t>FENTANIL</a:t>
            </a:r>
            <a:endParaRPr lang="es-ES" sz="2400" b="1" dirty="0" smtClean="0">
              <a:ea typeface="Verdana" pitchFamily="34" charset="0"/>
              <a:cs typeface="Verdana" pitchFamily="34" charset="0"/>
            </a:endParaRPr>
          </a:p>
          <a:p>
            <a:pPr marL="365760" indent="-256032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s-ES" sz="2000" b="1" dirty="0" smtClean="0">
                <a:ea typeface="Verdana" pitchFamily="34" charset="0"/>
                <a:cs typeface="Verdana" pitchFamily="34" charset="0"/>
              </a:rPr>
              <a:t>TRANSDÈRMIC. PEGATS:</a:t>
            </a:r>
          </a:p>
          <a:p>
            <a:pPr marL="365760" indent="-256032">
              <a:lnSpc>
                <a:spcPct val="150000"/>
              </a:lnSpc>
              <a:defRPr/>
            </a:pPr>
            <a:r>
              <a:rPr lang="es-ES" sz="2000" b="1" dirty="0" smtClean="0">
                <a:ea typeface="Verdana" pitchFamily="34" charset="0"/>
                <a:cs typeface="Verdana" pitchFamily="34" charset="0"/>
              </a:rPr>
              <a:t>	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DUROGESIC MATRIX, MATRIFEN,</a:t>
            </a:r>
          </a:p>
          <a:p>
            <a:pPr marL="365760" indent="-256032">
              <a:lnSpc>
                <a:spcPct val="150000"/>
              </a:lnSpc>
              <a:defRPr/>
            </a:pPr>
            <a:r>
              <a:rPr lang="es-ES" sz="2000" dirty="0" smtClean="0">
                <a:ea typeface="Verdana" pitchFamily="34" charset="0"/>
                <a:cs typeface="Verdana" pitchFamily="34" charset="0"/>
              </a:rPr>
              <a:t>	FENTANILO MATRIX EFG. (12, 25, 50, 75, 100) / 72h</a:t>
            </a:r>
          </a:p>
          <a:p>
            <a:pPr marL="365760" indent="-256032">
              <a:lnSpc>
                <a:spcPct val="150000"/>
              </a:lnSpc>
              <a:defRPr/>
            </a:pPr>
            <a:r>
              <a:rPr lang="es-ES" sz="2000" dirty="0" smtClean="0">
                <a:ea typeface="Verdana" pitchFamily="34" charset="0"/>
                <a:cs typeface="Verdana" pitchFamily="34" charset="0"/>
              </a:rPr>
              <a:t>	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Indicats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en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malalts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amb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dolor estable</a:t>
            </a:r>
          </a:p>
          <a:p>
            <a:pPr marL="365760" indent="-256032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s-ES" sz="2000" b="1" dirty="0" smtClean="0">
                <a:ea typeface="Verdana" pitchFamily="34" charset="0"/>
                <a:cs typeface="Verdana" pitchFamily="34" charset="0"/>
              </a:rPr>
              <a:t>TRANSMUCÓS ORAL. COMPRIMITS “XUPAR”:</a:t>
            </a:r>
          </a:p>
          <a:p>
            <a:pPr marL="365760" indent="-256032">
              <a:lnSpc>
                <a:spcPct val="150000"/>
              </a:lnSpc>
              <a:defRPr/>
            </a:pPr>
            <a:r>
              <a:rPr lang="es-ES" sz="2000" b="1" dirty="0" smtClean="0">
                <a:ea typeface="Verdana" pitchFamily="34" charset="0"/>
                <a:cs typeface="Verdana" pitchFamily="34" charset="0"/>
              </a:rPr>
              <a:t>   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ACTIQ 200, 400, 600, 800, 1200 SP</a:t>
            </a:r>
          </a:p>
          <a:p>
            <a:pPr marL="365760" indent="-256032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s-ES" sz="2000" b="1" dirty="0" smtClean="0">
                <a:ea typeface="Verdana" pitchFamily="34" charset="0"/>
                <a:cs typeface="Verdana" pitchFamily="34" charset="0"/>
              </a:rPr>
              <a:t>COMPRIMITS BUCALS/SUBLINGUALS</a:t>
            </a:r>
          </a:p>
          <a:p>
            <a:pPr marL="365760" indent="-256032">
              <a:lnSpc>
                <a:spcPct val="150000"/>
              </a:lnSpc>
              <a:defRPr/>
            </a:pPr>
            <a:r>
              <a:rPr lang="es-ES" sz="2000" dirty="0" smtClean="0">
                <a:ea typeface="Verdana" pitchFamily="34" charset="0"/>
                <a:cs typeface="Verdana" pitchFamily="34" charset="0"/>
              </a:rPr>
              <a:t>	EFFENTORA, ABSTRAL, …</a:t>
            </a:r>
            <a:endParaRPr lang="es-ES" sz="2000" b="1" dirty="0" smtClean="0">
              <a:ea typeface="Verdana" pitchFamily="34" charset="0"/>
              <a:cs typeface="Verdana" pitchFamily="34" charset="0"/>
            </a:endParaRPr>
          </a:p>
          <a:p>
            <a:pPr marL="365760" indent="-256032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s-ES" sz="2000" b="1" dirty="0" smtClean="0">
                <a:ea typeface="Verdana" pitchFamily="34" charset="0"/>
                <a:cs typeface="Verdana" pitchFamily="34" charset="0"/>
              </a:rPr>
              <a:t>INTRANASAL</a:t>
            </a:r>
          </a:p>
          <a:p>
            <a:pPr marL="365760" indent="-256032">
              <a:lnSpc>
                <a:spcPct val="150000"/>
              </a:lnSpc>
              <a:defRPr/>
            </a:pPr>
            <a:r>
              <a:rPr lang="es-ES" sz="2000" dirty="0" smtClean="0">
                <a:ea typeface="Verdana" pitchFamily="34" charset="0"/>
                <a:cs typeface="Verdana" pitchFamily="34" charset="0"/>
              </a:rPr>
              <a:t>	PECFENT, INSTANYL</a:t>
            </a:r>
          </a:p>
          <a:p>
            <a:pPr marL="365760" indent="-256032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s-ES" sz="2000" b="1" dirty="0" smtClean="0">
                <a:ea typeface="Verdana" pitchFamily="34" charset="0"/>
                <a:cs typeface="Verdana" pitchFamily="34" charset="0"/>
              </a:rPr>
              <a:t>PEL·LÍCULA BUCAL (PEGAT BUCAL): 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BREAKYL 200, 400, 600, 800, 1200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micrograms</a:t>
            </a:r>
            <a:endParaRPr lang="es-ES" sz="2000" dirty="0" smtClean="0">
              <a:ea typeface="Verdana" pitchFamily="34" charset="0"/>
              <a:cs typeface="Verdana" pitchFamily="34" charset="0"/>
            </a:endParaRPr>
          </a:p>
          <a:p>
            <a:pPr marL="365760" indent="-256032">
              <a:lnSpc>
                <a:spcPct val="150000"/>
              </a:lnSpc>
              <a:defRPr/>
            </a:pPr>
            <a:r>
              <a:rPr lang="es-ES" sz="2400" b="1" dirty="0" smtClean="0">
                <a:ea typeface="Verdana" pitchFamily="34" charset="0"/>
                <a:cs typeface="Verdana" pitchFamily="34" charset="0"/>
              </a:rPr>
              <a:t>    </a:t>
            </a:r>
            <a:endParaRPr lang="es-ES" sz="2400" dirty="0" smtClean="0">
              <a:ea typeface="Verdana" pitchFamily="34" charset="0"/>
              <a:cs typeface="Verdana" pitchFamily="34" charset="0"/>
            </a:endParaRPr>
          </a:p>
          <a:p>
            <a:pPr marL="365760" indent="-256032">
              <a:lnSpc>
                <a:spcPct val="150000"/>
              </a:lnSpc>
              <a:defRPr/>
            </a:pPr>
            <a:endParaRPr lang="es-ES" sz="2400" b="1" dirty="0" smtClean="0">
              <a:ea typeface="Verdana" pitchFamily="34" charset="0"/>
              <a:cs typeface="Verdana" pitchFamily="34" charset="0"/>
            </a:endParaRPr>
          </a:p>
          <a:p>
            <a:endParaRPr lang="es-ES" sz="2400" dirty="0" smtClean="0">
              <a:solidFill>
                <a:srgbClr val="1B587C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643042" y="214290"/>
            <a:ext cx="7072362" cy="914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>
              <a:lnSpc>
                <a:spcPct val="150000"/>
              </a:lnSpc>
              <a:defRPr/>
            </a:pPr>
            <a:r>
              <a:rPr lang="es-ES" sz="3200" b="1" dirty="0" smtClean="0">
                <a:ea typeface="Verdana" pitchFamily="34" charset="0"/>
                <a:cs typeface="Verdana" pitchFamily="34" charset="0"/>
              </a:rPr>
              <a:t>		METADONA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METASEDIN, </a:t>
            </a:r>
            <a:r>
              <a:rPr lang="es-ES" sz="2000" dirty="0" err="1" smtClean="0"/>
              <a:t>comp</a:t>
            </a:r>
            <a:r>
              <a:rPr lang="es-ES" sz="2000" dirty="0" smtClean="0"/>
              <a:t> 5 mg, </a:t>
            </a:r>
            <a:r>
              <a:rPr lang="es-ES" sz="2000" dirty="0" err="1" smtClean="0"/>
              <a:t>amp</a:t>
            </a:r>
            <a:r>
              <a:rPr lang="es-ES" sz="2000" dirty="0" smtClean="0"/>
              <a:t> 10 mg/1mL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SOLUCIÓ ORAL DE METADONA 10 mg/10mL FM</a:t>
            </a:r>
          </a:p>
          <a:p>
            <a:pPr>
              <a:lnSpc>
                <a:spcPct val="150000"/>
              </a:lnSpc>
            </a:pPr>
            <a:r>
              <a:rPr lang="es-ES" sz="2000" dirty="0" smtClean="0"/>
              <a:t>Indicada </a:t>
            </a:r>
            <a:r>
              <a:rPr lang="es-ES" sz="2000" dirty="0" err="1" smtClean="0"/>
              <a:t>pel</a:t>
            </a:r>
            <a:r>
              <a:rPr lang="es-ES" sz="2000" dirty="0" smtClean="0"/>
              <a:t> dolor </a:t>
            </a:r>
            <a:r>
              <a:rPr lang="es-ES" sz="2000" dirty="0" err="1" smtClean="0"/>
              <a:t>neuropàtic</a:t>
            </a:r>
            <a:endParaRPr lang="es-ES" sz="2000" dirty="0" smtClean="0"/>
          </a:p>
          <a:p>
            <a:pPr>
              <a:lnSpc>
                <a:spcPct val="150000"/>
              </a:lnSpc>
            </a:pPr>
            <a:r>
              <a:rPr lang="es-ES" sz="3200" b="1" dirty="0" smtClean="0"/>
              <a:t>	</a:t>
            </a:r>
          </a:p>
          <a:p>
            <a:pPr>
              <a:lnSpc>
                <a:spcPct val="150000"/>
              </a:lnSpc>
            </a:pPr>
            <a:r>
              <a:rPr lang="es-ES" sz="3200" b="1" dirty="0" smtClean="0"/>
              <a:t>	OXICODONA </a:t>
            </a:r>
          </a:p>
          <a:p>
            <a:pPr>
              <a:lnSpc>
                <a:spcPct val="150000"/>
              </a:lnSpc>
            </a:pPr>
            <a:r>
              <a:rPr lang="es-ES" sz="2000" dirty="0" err="1" smtClean="0"/>
              <a:t>Dues</a:t>
            </a:r>
            <a:r>
              <a:rPr lang="es-ES" sz="2000" dirty="0" smtClean="0"/>
              <a:t> </a:t>
            </a:r>
            <a:r>
              <a:rPr lang="es-ES" sz="2000" dirty="0" err="1" smtClean="0"/>
              <a:t>vegades</a:t>
            </a:r>
            <a:r>
              <a:rPr lang="es-ES" sz="2000" dirty="0" smtClean="0"/>
              <a:t> </a:t>
            </a:r>
            <a:r>
              <a:rPr lang="es-ES" sz="2000" dirty="0" err="1" smtClean="0"/>
              <a:t>més</a:t>
            </a:r>
            <a:r>
              <a:rPr lang="es-ES" sz="2000" dirty="0" smtClean="0"/>
              <a:t> </a:t>
            </a:r>
            <a:r>
              <a:rPr lang="es-ES" sz="2000" dirty="0" err="1" smtClean="0"/>
              <a:t>potent</a:t>
            </a:r>
            <a:r>
              <a:rPr lang="es-ES" sz="2000" dirty="0" smtClean="0"/>
              <a:t> que la morfina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ALLIBERAMENT RETARDAT: OXYCONTIN, </a:t>
            </a:r>
            <a:r>
              <a:rPr lang="es-ES" sz="2000" dirty="0" err="1" smtClean="0"/>
              <a:t>comp</a:t>
            </a:r>
            <a:r>
              <a:rPr lang="es-ES" sz="2000" dirty="0" smtClean="0"/>
              <a:t> 5, 10, 20, 40, 80 mg / 12 h; TARGIN (OXICODONA / NALOXONA, </a:t>
            </a:r>
            <a:r>
              <a:rPr lang="es-ES" sz="2000" dirty="0" err="1" smtClean="0"/>
              <a:t>comp</a:t>
            </a:r>
            <a:r>
              <a:rPr lang="es-ES" sz="2000" dirty="0" smtClean="0"/>
              <a:t> 5, 10, 20, 40 mg/ 12 h.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ALLIBERAMENT RÀPID: OXYNORM </a:t>
            </a:r>
            <a:r>
              <a:rPr lang="es-ES" sz="2000" dirty="0" err="1" smtClean="0"/>
              <a:t>caps</a:t>
            </a:r>
            <a:r>
              <a:rPr lang="es-ES" sz="2000" dirty="0" smtClean="0"/>
              <a:t> 5, 10, 20 mg/ 4-6 h; </a:t>
            </a:r>
            <a:r>
              <a:rPr lang="es-ES" sz="2000" dirty="0" err="1" smtClean="0"/>
              <a:t>solució</a:t>
            </a:r>
            <a:r>
              <a:rPr lang="es-ES" sz="2000" dirty="0" smtClean="0"/>
              <a:t> oral 10 mg/</a:t>
            </a:r>
            <a:r>
              <a:rPr lang="es-ES" sz="2000" dirty="0" err="1" smtClean="0"/>
              <a:t>mL</a:t>
            </a:r>
            <a:r>
              <a:rPr lang="es-ES" sz="2000" dirty="0" smtClean="0"/>
              <a:t>/4-6 h.</a:t>
            </a:r>
          </a:p>
          <a:p>
            <a:pPr>
              <a:lnSpc>
                <a:spcPct val="150000"/>
              </a:lnSpc>
            </a:pPr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400" dirty="0" smtClean="0">
              <a:solidFill>
                <a:srgbClr val="1B587C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643042" y="214290"/>
            <a:ext cx="7072362" cy="880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>
              <a:lnSpc>
                <a:spcPct val="150000"/>
              </a:lnSpc>
              <a:defRPr/>
            </a:pPr>
            <a:r>
              <a:rPr lang="es-ES" sz="3200" b="1" dirty="0" smtClean="0">
                <a:ea typeface="Verdana" pitchFamily="34" charset="0"/>
                <a:cs typeface="Verdana" pitchFamily="34" charset="0"/>
              </a:rPr>
              <a:t>	     BUPRENORFINA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err="1" smtClean="0"/>
              <a:t>Via</a:t>
            </a:r>
            <a:r>
              <a:rPr lang="es-ES" sz="2000" dirty="0" smtClean="0"/>
              <a:t> Oral: BUPREX </a:t>
            </a:r>
            <a:r>
              <a:rPr lang="es-ES" sz="2000" dirty="0" err="1" smtClean="0"/>
              <a:t>comp</a:t>
            </a:r>
            <a:r>
              <a:rPr lang="es-ES" sz="2000" dirty="0" smtClean="0"/>
              <a:t> SUBL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err="1" smtClean="0"/>
              <a:t>Transdèrmic</a:t>
            </a:r>
            <a:r>
              <a:rPr lang="es-ES" sz="2000" dirty="0" smtClean="0"/>
              <a:t>, </a:t>
            </a:r>
            <a:r>
              <a:rPr lang="es-ES" sz="2000" dirty="0" err="1" smtClean="0"/>
              <a:t>Pegats</a:t>
            </a:r>
            <a:r>
              <a:rPr lang="es-ES" sz="2000" dirty="0" smtClean="0"/>
              <a:t>: TRANSTEC 35, 52.5, 70 / 84 h.</a:t>
            </a:r>
          </a:p>
          <a:p>
            <a:pPr>
              <a:lnSpc>
                <a:spcPct val="150000"/>
              </a:lnSpc>
            </a:pPr>
            <a:endParaRPr lang="es-ES" sz="2000" b="1" dirty="0" smtClean="0"/>
          </a:p>
          <a:p>
            <a:pPr>
              <a:lnSpc>
                <a:spcPct val="150000"/>
              </a:lnSpc>
            </a:pPr>
            <a:r>
              <a:rPr lang="es-ES" sz="2000" b="1" dirty="0" smtClean="0"/>
              <a:t>	</a:t>
            </a:r>
            <a:r>
              <a:rPr lang="es-ES" sz="3200" b="1" dirty="0" smtClean="0"/>
              <a:t>A TENIR EN COMPTA</a:t>
            </a:r>
            <a:endParaRPr lang="es-ES" sz="2400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Recordar que no </a:t>
            </a:r>
            <a:r>
              <a:rPr lang="es-ES" sz="2000" dirty="0" err="1" smtClean="0"/>
              <a:t>tots</a:t>
            </a:r>
            <a:r>
              <a:rPr lang="es-ES" sz="2000" dirty="0" smtClean="0"/>
              <a:t> </a:t>
            </a:r>
            <a:r>
              <a:rPr lang="es-ES" sz="2000" dirty="0" err="1" smtClean="0"/>
              <a:t>els</a:t>
            </a:r>
            <a:r>
              <a:rPr lang="es-ES" sz="2000" dirty="0" smtClean="0"/>
              <a:t> </a:t>
            </a:r>
            <a:r>
              <a:rPr lang="es-ES" sz="2000" dirty="0" err="1" smtClean="0"/>
              <a:t>dolors</a:t>
            </a:r>
            <a:r>
              <a:rPr lang="es-ES" sz="2000" dirty="0" smtClean="0"/>
              <a:t> </a:t>
            </a:r>
            <a:r>
              <a:rPr lang="es-ES" sz="2000" dirty="0" err="1" smtClean="0"/>
              <a:t>són</a:t>
            </a:r>
            <a:r>
              <a:rPr lang="es-ES" sz="2000" dirty="0" smtClean="0"/>
              <a:t> </a:t>
            </a:r>
            <a:r>
              <a:rPr lang="es-ES" sz="2000" dirty="0" err="1" smtClean="0"/>
              <a:t>tributaris</a:t>
            </a:r>
            <a:r>
              <a:rPr lang="es-ES" sz="2000" dirty="0" smtClean="0"/>
              <a:t> </a:t>
            </a:r>
            <a:r>
              <a:rPr lang="es-ES" sz="2000" dirty="0" err="1" smtClean="0"/>
              <a:t>d’una</a:t>
            </a:r>
            <a:r>
              <a:rPr lang="es-ES" sz="2000" dirty="0" smtClean="0"/>
              <a:t> escalada </a:t>
            </a:r>
            <a:r>
              <a:rPr lang="es-ES" sz="2000" dirty="0" err="1" smtClean="0"/>
              <a:t>analgèsica</a:t>
            </a:r>
            <a:r>
              <a:rPr lang="es-ES" sz="2000" dirty="0" smtClean="0"/>
              <a:t> </a:t>
            </a:r>
            <a:r>
              <a:rPr lang="es-ES" sz="2000" dirty="0" err="1" smtClean="0"/>
              <a:t>amb</a:t>
            </a:r>
            <a:r>
              <a:rPr lang="es-ES" sz="2000" dirty="0" smtClean="0"/>
              <a:t> </a:t>
            </a:r>
            <a:r>
              <a:rPr lang="es-ES" sz="2000" dirty="0" err="1" smtClean="0"/>
              <a:t>opiacis</a:t>
            </a:r>
            <a:endParaRPr lang="es-E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Pensar </a:t>
            </a:r>
            <a:r>
              <a:rPr lang="es-ES" sz="2000" dirty="0" err="1" smtClean="0"/>
              <a:t>amb</a:t>
            </a:r>
            <a:r>
              <a:rPr lang="es-ES" sz="2000" dirty="0" smtClean="0"/>
              <a:t> </a:t>
            </a:r>
            <a:r>
              <a:rPr lang="es-ES" sz="2000" dirty="0" err="1" smtClean="0"/>
              <a:t>adjuvants</a:t>
            </a:r>
            <a:r>
              <a:rPr lang="es-ES" sz="2000" dirty="0" smtClean="0"/>
              <a:t> i/o </a:t>
            </a:r>
            <a:r>
              <a:rPr lang="es-ES" sz="2000" dirty="0" err="1" smtClean="0"/>
              <a:t>coanalgèsics</a:t>
            </a:r>
            <a:r>
              <a:rPr lang="es-ES" sz="2000" b="1" dirty="0" smtClean="0"/>
              <a:t> </a:t>
            </a:r>
            <a:r>
              <a:rPr lang="es-ES" sz="2000" dirty="0" smtClean="0"/>
              <a:t>(</a:t>
            </a:r>
            <a:r>
              <a:rPr lang="es-ES" sz="2000" dirty="0" err="1" smtClean="0"/>
              <a:t>antidepressius</a:t>
            </a:r>
            <a:r>
              <a:rPr lang="es-ES" sz="2000" dirty="0" smtClean="0"/>
              <a:t>, </a:t>
            </a:r>
            <a:r>
              <a:rPr lang="es-ES" sz="2000" dirty="0" err="1" smtClean="0"/>
              <a:t>corticoids</a:t>
            </a:r>
            <a:r>
              <a:rPr lang="es-ES" sz="2000" dirty="0" smtClean="0"/>
              <a:t>, </a:t>
            </a:r>
            <a:r>
              <a:rPr lang="es-ES" sz="2000" dirty="0" err="1" smtClean="0"/>
              <a:t>anticonvulsivants</a:t>
            </a:r>
            <a:r>
              <a:rPr lang="es-ES" sz="2000" dirty="0" smtClean="0"/>
              <a:t>).</a:t>
            </a:r>
          </a:p>
          <a:p>
            <a:pPr>
              <a:lnSpc>
                <a:spcPct val="150000"/>
              </a:lnSpc>
            </a:pPr>
            <a:r>
              <a:rPr lang="es-ES" sz="3200" b="1" dirty="0" smtClean="0"/>
              <a:t>	</a:t>
            </a:r>
          </a:p>
          <a:p>
            <a:pPr>
              <a:lnSpc>
                <a:spcPct val="150000"/>
              </a:lnSpc>
            </a:pPr>
            <a:r>
              <a:rPr lang="es-ES" sz="3200" b="1" dirty="0" smtClean="0"/>
              <a:t>	</a:t>
            </a:r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400" dirty="0" smtClean="0">
              <a:solidFill>
                <a:srgbClr val="1B587C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643042" y="214290"/>
            <a:ext cx="7286676" cy="1160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>
              <a:lnSpc>
                <a:spcPct val="150000"/>
              </a:lnSpc>
              <a:defRPr/>
            </a:pPr>
            <a:r>
              <a:rPr lang="es-ES" sz="3200" b="1" dirty="0" smtClean="0">
                <a:ea typeface="Verdana" pitchFamily="34" charset="0"/>
                <a:cs typeface="Verdana" pitchFamily="34" charset="0"/>
              </a:rPr>
              <a:t>	    EFECTES SECUNDARIS DELS OPIACIS</a:t>
            </a:r>
          </a:p>
          <a:p>
            <a:pPr>
              <a:lnSpc>
                <a:spcPct val="160000"/>
              </a:lnSpc>
            </a:pPr>
            <a:r>
              <a:rPr lang="es-ES" sz="2000" dirty="0" smtClean="0"/>
              <a:t>Al </a:t>
            </a:r>
            <a:r>
              <a:rPr lang="es-ES" sz="2000" dirty="0" err="1" smtClean="0"/>
              <a:t>voltant</a:t>
            </a:r>
            <a:r>
              <a:rPr lang="es-ES" sz="2000" dirty="0" smtClean="0"/>
              <a:t> </a:t>
            </a:r>
            <a:r>
              <a:rPr lang="es-ES" sz="2000" dirty="0" err="1" smtClean="0"/>
              <a:t>d’un</a:t>
            </a:r>
            <a:r>
              <a:rPr lang="es-ES" sz="2000" dirty="0" smtClean="0"/>
              <a:t> </a:t>
            </a:r>
            <a:r>
              <a:rPr lang="es-ES" sz="2000" b="1" dirty="0" smtClean="0"/>
              <a:t>50%</a:t>
            </a:r>
            <a:r>
              <a:rPr lang="es-ES" sz="2000" dirty="0" smtClean="0"/>
              <a:t> </a:t>
            </a:r>
            <a:r>
              <a:rPr lang="es-ES" sz="2000" dirty="0" err="1" smtClean="0"/>
              <a:t>malalts</a:t>
            </a:r>
            <a:r>
              <a:rPr lang="es-ES" sz="2000" dirty="0" smtClean="0"/>
              <a:t> </a:t>
            </a:r>
            <a:r>
              <a:rPr lang="es-ES" sz="2000" dirty="0" err="1" smtClean="0"/>
              <a:t>tractats</a:t>
            </a:r>
            <a:r>
              <a:rPr lang="es-ES" sz="2000" dirty="0" smtClean="0"/>
              <a:t> </a:t>
            </a:r>
            <a:r>
              <a:rPr lang="es-ES" sz="2000" dirty="0" err="1" smtClean="0"/>
              <a:t>amb</a:t>
            </a:r>
            <a:r>
              <a:rPr lang="es-ES" sz="2000" dirty="0" smtClean="0"/>
              <a:t> </a:t>
            </a:r>
            <a:r>
              <a:rPr lang="es-ES" sz="2000" dirty="0" err="1" smtClean="0"/>
              <a:t>opiacis</a:t>
            </a:r>
            <a:r>
              <a:rPr lang="es-ES" sz="2000" dirty="0" smtClean="0"/>
              <a:t> presenten </a:t>
            </a:r>
            <a:r>
              <a:rPr lang="es-ES" sz="2000" dirty="0" err="1" smtClean="0"/>
              <a:t>efectes</a:t>
            </a:r>
            <a:r>
              <a:rPr lang="es-ES" sz="2000" dirty="0" smtClean="0"/>
              <a:t> adversos.</a:t>
            </a:r>
          </a:p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es-ES" sz="2000" b="1" dirty="0" err="1" smtClean="0"/>
              <a:t>Més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freqüents</a:t>
            </a:r>
            <a:r>
              <a:rPr lang="es-ES" sz="2000" b="1" dirty="0" smtClean="0"/>
              <a:t>: </a:t>
            </a:r>
            <a:r>
              <a:rPr lang="es-ES" sz="2000" dirty="0" err="1" smtClean="0"/>
              <a:t>Restrenyiment</a:t>
            </a:r>
            <a:r>
              <a:rPr lang="es-ES" sz="2000" dirty="0" smtClean="0"/>
              <a:t>, boca seca, </a:t>
            </a:r>
            <a:r>
              <a:rPr lang="es-ES" sz="2000" dirty="0" err="1" smtClean="0"/>
              <a:t>somnolència</a:t>
            </a:r>
            <a:r>
              <a:rPr lang="es-ES" sz="2000" dirty="0" smtClean="0"/>
              <a:t>, </a:t>
            </a:r>
            <a:r>
              <a:rPr lang="es-ES" sz="2000" dirty="0" err="1" smtClean="0"/>
              <a:t>nàusees</a:t>
            </a:r>
            <a:r>
              <a:rPr lang="es-ES" sz="2000" dirty="0" smtClean="0"/>
              <a:t>.</a:t>
            </a:r>
          </a:p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es-ES" sz="2000" b="1" dirty="0" err="1" smtClean="0"/>
              <a:t>Menys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freqüents</a:t>
            </a:r>
            <a:r>
              <a:rPr lang="es-ES" sz="2000" b="1" dirty="0" smtClean="0"/>
              <a:t>: </a:t>
            </a:r>
            <a:r>
              <a:rPr lang="es-ES" sz="2000" dirty="0" err="1" smtClean="0"/>
              <a:t>Mioclonies</a:t>
            </a:r>
            <a:r>
              <a:rPr lang="es-ES" sz="2000" dirty="0" smtClean="0"/>
              <a:t>, </a:t>
            </a:r>
            <a:r>
              <a:rPr lang="es-ES" sz="2000" dirty="0" err="1" smtClean="0"/>
              <a:t>deteriorament</a:t>
            </a:r>
            <a:r>
              <a:rPr lang="es-ES" sz="2000" dirty="0" smtClean="0"/>
              <a:t> </a:t>
            </a:r>
            <a:r>
              <a:rPr lang="es-ES" sz="2000" dirty="0" err="1" smtClean="0"/>
              <a:t>cognitiu</a:t>
            </a:r>
            <a:r>
              <a:rPr lang="es-ES" sz="2000" dirty="0" smtClean="0"/>
              <a:t>, </a:t>
            </a:r>
            <a:r>
              <a:rPr lang="es-ES" sz="2000" dirty="0" err="1" smtClean="0"/>
              <a:t>pruïja</a:t>
            </a:r>
            <a:endParaRPr lang="es-ES" sz="2000" dirty="0" smtClean="0"/>
          </a:p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es-ES" sz="2000" b="1" dirty="0" err="1" smtClean="0"/>
              <a:t>Rars</a:t>
            </a:r>
            <a:r>
              <a:rPr lang="es-ES" sz="2000" b="1" dirty="0" smtClean="0"/>
              <a:t>: </a:t>
            </a:r>
            <a:r>
              <a:rPr lang="es-ES" sz="2000" dirty="0" err="1" smtClean="0"/>
              <a:t>Depressió</a:t>
            </a:r>
            <a:r>
              <a:rPr lang="es-ES" sz="2000" dirty="0" smtClean="0"/>
              <a:t> </a:t>
            </a:r>
            <a:r>
              <a:rPr lang="es-ES" sz="2000" dirty="0" err="1" smtClean="0"/>
              <a:t>respiratòria</a:t>
            </a:r>
            <a:r>
              <a:rPr lang="es-ES" sz="2000" dirty="0" smtClean="0"/>
              <a:t>, </a:t>
            </a:r>
            <a:r>
              <a:rPr lang="es-ES" sz="2000" dirty="0" err="1" smtClean="0"/>
              <a:t>dependència</a:t>
            </a:r>
            <a:endParaRPr lang="es-ES" sz="2000" b="1" dirty="0" smtClean="0"/>
          </a:p>
          <a:p>
            <a:pPr>
              <a:lnSpc>
                <a:spcPct val="160000"/>
              </a:lnSpc>
            </a:pPr>
            <a:r>
              <a:rPr lang="es-ES" sz="2000" dirty="0" err="1" smtClean="0"/>
              <a:t>Menys</a:t>
            </a:r>
            <a:r>
              <a:rPr lang="es-ES" sz="2000" dirty="0" smtClean="0"/>
              <a:t> </a:t>
            </a:r>
            <a:r>
              <a:rPr lang="es-ES" sz="2000" dirty="0" err="1" smtClean="0"/>
              <a:t>d’un</a:t>
            </a:r>
            <a:r>
              <a:rPr lang="es-ES" sz="2000" dirty="0" smtClean="0"/>
              <a:t> </a:t>
            </a:r>
            <a:r>
              <a:rPr lang="es-ES" sz="2000" b="1" dirty="0" smtClean="0"/>
              <a:t>10%</a:t>
            </a:r>
            <a:r>
              <a:rPr lang="es-ES" sz="2000" dirty="0" smtClean="0"/>
              <a:t> </a:t>
            </a:r>
            <a:r>
              <a:rPr lang="es-ES" sz="2000" dirty="0" err="1" smtClean="0"/>
              <a:t>dels</a:t>
            </a:r>
            <a:r>
              <a:rPr lang="es-ES" sz="2000" dirty="0" smtClean="0"/>
              <a:t> </a:t>
            </a:r>
            <a:r>
              <a:rPr lang="es-ES" sz="2000" dirty="0" err="1" smtClean="0"/>
              <a:t>malalts</a:t>
            </a:r>
            <a:r>
              <a:rPr lang="es-ES" sz="2000" dirty="0" smtClean="0"/>
              <a:t> </a:t>
            </a:r>
            <a:r>
              <a:rPr lang="es-ES" sz="2000" dirty="0" err="1" smtClean="0"/>
              <a:t>precissa</a:t>
            </a:r>
            <a:r>
              <a:rPr lang="es-ES" sz="2000" dirty="0" smtClean="0"/>
              <a:t> </a:t>
            </a:r>
            <a:r>
              <a:rPr lang="es-ES" sz="2000" dirty="0" err="1" smtClean="0"/>
              <a:t>canvi</a:t>
            </a:r>
            <a:r>
              <a:rPr lang="es-ES" sz="2000" dirty="0" smtClean="0"/>
              <a:t> de </a:t>
            </a:r>
            <a:r>
              <a:rPr lang="es-ES" sz="2000" dirty="0" err="1" smtClean="0"/>
              <a:t>tractament</a:t>
            </a:r>
            <a:r>
              <a:rPr lang="es-ES" sz="2000" dirty="0" smtClean="0"/>
              <a:t> per </a:t>
            </a:r>
            <a:r>
              <a:rPr lang="es-ES" sz="2000" dirty="0" err="1" smtClean="0"/>
              <a:t>efectes</a:t>
            </a:r>
            <a:r>
              <a:rPr lang="es-ES" sz="2000" dirty="0" smtClean="0"/>
              <a:t> </a:t>
            </a:r>
            <a:r>
              <a:rPr lang="es-ES" sz="2000" dirty="0" err="1" smtClean="0"/>
              <a:t>secundaris</a:t>
            </a:r>
            <a:r>
              <a:rPr lang="es-ES" sz="2000" dirty="0" smtClean="0"/>
              <a:t>.</a:t>
            </a:r>
          </a:p>
          <a:p>
            <a:pPr>
              <a:lnSpc>
                <a:spcPct val="160000"/>
              </a:lnSpc>
            </a:pPr>
            <a:r>
              <a:rPr lang="es-ES" sz="2000" b="1" dirty="0" err="1" smtClean="0"/>
              <a:t>Prevenció</a:t>
            </a:r>
            <a:r>
              <a:rPr lang="es-ES" sz="2000" b="1" dirty="0" smtClean="0"/>
              <a:t> / </a:t>
            </a:r>
            <a:r>
              <a:rPr lang="es-ES" sz="2000" b="1" dirty="0" err="1" smtClean="0"/>
              <a:t>Tractament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efectes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secundaris</a:t>
            </a:r>
            <a:r>
              <a:rPr lang="es-ES" sz="2000" b="1" dirty="0" smtClean="0"/>
              <a:t>: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Sempre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que es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comença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tractament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amb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opiacis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explicar al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malalt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i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família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i pautar: 	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Antiemètics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(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metoclopramida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s-ES" sz="2000" b="1" dirty="0" err="1" smtClean="0">
                <a:ea typeface="Verdana" pitchFamily="34" charset="0"/>
                <a:cs typeface="Verdana" pitchFamily="34" charset="0"/>
              </a:rPr>
              <a:t>haloperidol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)</a:t>
            </a:r>
          </a:p>
          <a:p>
            <a:pPr lvl="1">
              <a:lnSpc>
                <a:spcPct val="160000"/>
              </a:lnSpc>
            </a:pPr>
            <a:r>
              <a:rPr lang="es-ES" sz="2000" dirty="0" smtClean="0">
                <a:ea typeface="Verdana" pitchFamily="34" charset="0"/>
                <a:cs typeface="Verdana" pitchFamily="34" charset="0"/>
              </a:rPr>
              <a:t>	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Laxants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(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lactulosa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,…)</a:t>
            </a:r>
          </a:p>
          <a:p>
            <a:pPr>
              <a:lnSpc>
                <a:spcPct val="160000"/>
              </a:lnSpc>
            </a:pPr>
            <a:r>
              <a:rPr lang="es-ES" sz="2000" dirty="0" smtClean="0">
                <a:ea typeface="Verdana" pitchFamily="34" charset="0"/>
                <a:cs typeface="Verdana" pitchFamily="34" charset="0"/>
              </a:rPr>
              <a:t>	Bona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hidratació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( si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és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" sz="2000" dirty="0" err="1" smtClean="0">
                <a:ea typeface="Verdana" pitchFamily="34" charset="0"/>
                <a:cs typeface="Verdana" pitchFamily="34" charset="0"/>
              </a:rPr>
              <a:t>possible</a:t>
            </a:r>
            <a:r>
              <a:rPr lang="es-ES" sz="2000" dirty="0" smtClean="0">
                <a:ea typeface="Verdana" pitchFamily="34" charset="0"/>
                <a:cs typeface="Verdana" pitchFamily="34" charset="0"/>
              </a:rPr>
              <a:t>)</a:t>
            </a:r>
          </a:p>
          <a:p>
            <a:pPr>
              <a:lnSpc>
                <a:spcPct val="160000"/>
              </a:lnSpc>
            </a:pPr>
            <a:endParaRPr lang="es-ES" sz="2000" dirty="0" smtClean="0"/>
          </a:p>
          <a:p>
            <a:pPr>
              <a:lnSpc>
                <a:spcPct val="160000"/>
              </a:lnSpc>
            </a:pPr>
            <a:endParaRPr lang="es-ES" sz="2000" dirty="0" smtClean="0"/>
          </a:p>
          <a:p>
            <a:pPr>
              <a:lnSpc>
                <a:spcPct val="150000"/>
              </a:lnSpc>
            </a:pPr>
            <a:endParaRPr lang="es-ES" sz="2000" b="1" dirty="0" smtClean="0"/>
          </a:p>
          <a:p>
            <a:pPr>
              <a:lnSpc>
                <a:spcPct val="150000"/>
              </a:lnSpc>
            </a:pPr>
            <a:r>
              <a:rPr lang="es-ES" sz="2000" b="1" dirty="0" smtClean="0"/>
              <a:t>	</a:t>
            </a:r>
            <a:endParaRPr lang="es-ES" sz="3200" b="1" dirty="0" smtClean="0"/>
          </a:p>
          <a:p>
            <a:pPr>
              <a:lnSpc>
                <a:spcPct val="150000"/>
              </a:lnSpc>
            </a:pPr>
            <a:r>
              <a:rPr lang="es-ES" sz="3200" b="1" dirty="0" smtClean="0"/>
              <a:t>	</a:t>
            </a:r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400" dirty="0" smtClean="0">
              <a:solidFill>
                <a:srgbClr val="1B587C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AutoShape 2"/>
          <p:cNvSpPr>
            <a:spLocks noChangeArrowheads="1"/>
          </p:cNvSpPr>
          <p:nvPr/>
        </p:nvSpPr>
        <p:spPr bwMode="auto">
          <a:xfrm>
            <a:off x="3500430" y="2285992"/>
            <a:ext cx="2336800" cy="25368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266" y="15136"/>
                </a:moveTo>
                <a:cubicBezTo>
                  <a:pt x="18126" y="13853"/>
                  <a:pt x="18586" y="12344"/>
                  <a:pt x="18586" y="10800"/>
                </a:cubicBezTo>
                <a:cubicBezTo>
                  <a:pt x="18586" y="6499"/>
                  <a:pt x="15100" y="3014"/>
                  <a:pt x="10800" y="3014"/>
                </a:cubicBezTo>
                <a:cubicBezTo>
                  <a:pt x="9255" y="3013"/>
                  <a:pt x="7746" y="3473"/>
                  <a:pt x="6463" y="4333"/>
                </a:cubicBezTo>
                <a:close/>
                <a:moveTo>
                  <a:pt x="4333" y="6463"/>
                </a:moveTo>
                <a:cubicBezTo>
                  <a:pt x="3473" y="7746"/>
                  <a:pt x="3014" y="9255"/>
                  <a:pt x="3014" y="10799"/>
                </a:cubicBezTo>
                <a:cubicBezTo>
                  <a:pt x="3014" y="15100"/>
                  <a:pt x="6499" y="18586"/>
                  <a:pt x="10800" y="18586"/>
                </a:cubicBezTo>
                <a:cubicBezTo>
                  <a:pt x="12344" y="18586"/>
                  <a:pt x="13853" y="18126"/>
                  <a:pt x="15136" y="17266"/>
                </a:cubicBezTo>
                <a:close/>
              </a:path>
            </a:pathLst>
          </a:custGeom>
          <a:gradFill rotWithShape="0">
            <a:gsLst>
              <a:gs pos="0">
                <a:srgbClr val="C77272"/>
              </a:gs>
              <a:gs pos="100000">
                <a:srgbClr val="990000"/>
              </a:gs>
            </a:gsLst>
            <a:lin ang="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2643174" y="5143512"/>
            <a:ext cx="4464050" cy="685800"/>
          </a:xfrm>
          <a:prstGeom prst="rect">
            <a:avLst/>
          </a:prstGeom>
          <a:solidFill>
            <a:srgbClr val="CCECFF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defTabSz="762000">
              <a:lnSpc>
                <a:spcPct val="90000"/>
              </a:lnSpc>
              <a:spcBef>
                <a:spcPct val="20000"/>
              </a:spcBef>
            </a:pPr>
            <a:r>
              <a:rPr lang="ca-ES" sz="4000" dirty="0">
                <a:latin typeface="Calibri" pitchFamily="34" charset="0"/>
              </a:rPr>
              <a:t>  </a:t>
            </a:r>
            <a:r>
              <a:rPr lang="ca-ES" sz="2800" dirty="0"/>
              <a:t>Depressió respiratòria</a:t>
            </a:r>
            <a:endParaRPr lang="es-ES_tradnl" sz="4000" dirty="0"/>
          </a:p>
        </p:txBody>
      </p:sp>
      <p:sp>
        <p:nvSpPr>
          <p:cNvPr id="110596" name="Text Box 5"/>
          <p:cNvSpPr txBox="1">
            <a:spLocks noChangeArrowheads="1"/>
          </p:cNvSpPr>
          <p:nvPr/>
        </p:nvSpPr>
        <p:spPr bwMode="auto">
          <a:xfrm>
            <a:off x="571472" y="2571744"/>
            <a:ext cx="2503488" cy="641350"/>
          </a:xfrm>
          <a:prstGeom prst="rect">
            <a:avLst/>
          </a:prstGeom>
          <a:solidFill>
            <a:srgbClr val="F4FD9F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  <a:buSzPct val="100000"/>
            </a:pPr>
            <a:r>
              <a:rPr lang="ca-ES" sz="2800"/>
              <a:t>Sedació</a:t>
            </a:r>
            <a:r>
              <a:rPr lang="ca-ES" sz="4000">
                <a:latin typeface="Calibri" pitchFamily="34" charset="0"/>
              </a:rPr>
              <a:t> </a:t>
            </a:r>
            <a:r>
              <a:rPr lang="es-ES_tradnl" sz="4000">
                <a:latin typeface="Calibri" pitchFamily="34" charset="0"/>
              </a:rPr>
              <a:t> </a:t>
            </a:r>
            <a:endParaRPr lang="ca-ES">
              <a:latin typeface="Calibri" pitchFamily="34" charset="0"/>
            </a:endParaRPr>
          </a:p>
        </p:txBody>
      </p:sp>
      <p:sp>
        <p:nvSpPr>
          <p:cNvPr id="110597" name="Text Box 6"/>
          <p:cNvSpPr txBox="1">
            <a:spLocks noChangeArrowheads="1"/>
          </p:cNvSpPr>
          <p:nvPr/>
        </p:nvSpPr>
        <p:spPr bwMode="auto">
          <a:xfrm>
            <a:off x="5929322" y="1500174"/>
            <a:ext cx="2362200" cy="519112"/>
          </a:xfrm>
          <a:prstGeom prst="rect">
            <a:avLst/>
          </a:prstGeom>
          <a:solidFill>
            <a:srgbClr val="FFCCFF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ca-ES" sz="2800"/>
              <a:t>Adicció</a:t>
            </a:r>
            <a:endParaRPr lang="ca-ES" sz="3200"/>
          </a:p>
        </p:txBody>
      </p:sp>
      <p:sp>
        <p:nvSpPr>
          <p:cNvPr id="110598" name="Text Box 7"/>
          <p:cNvSpPr txBox="1">
            <a:spLocks noChangeArrowheads="1"/>
          </p:cNvSpPr>
          <p:nvPr/>
        </p:nvSpPr>
        <p:spPr bwMode="auto">
          <a:xfrm>
            <a:off x="928662" y="357166"/>
            <a:ext cx="75724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latin typeface="+mj-lt"/>
              </a:rPr>
              <a:t>MITES SOBRE OPIOIDES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6829444" cy="484030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643042" y="214290"/>
            <a:ext cx="7286676" cy="904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>
              <a:lnSpc>
                <a:spcPct val="150000"/>
              </a:lnSpc>
              <a:defRPr/>
            </a:pPr>
            <a:r>
              <a:rPr lang="ca-ES" sz="3200" b="1" dirty="0" smtClean="0"/>
              <a:t>ERRORS MÉS FREQÜENTS ÚS OPIOIDES</a:t>
            </a:r>
          </a:p>
          <a:p>
            <a:pPr marL="514350" indent="-514350">
              <a:lnSpc>
                <a:spcPct val="150000"/>
              </a:lnSpc>
              <a:spcBef>
                <a:spcPct val="20000"/>
              </a:spcBef>
              <a:buClr>
                <a:srgbClr val="10253F"/>
              </a:buClr>
              <a:buFont typeface="Wingdings" pitchFamily="2" charset="2"/>
              <a:buChar char="§"/>
            </a:pPr>
            <a:r>
              <a:rPr lang="ca-ES" b="1" dirty="0" smtClean="0"/>
              <a:t>No</a:t>
            </a:r>
            <a:r>
              <a:rPr lang="ca-ES" dirty="0" smtClean="0"/>
              <a:t> utilitzar </a:t>
            </a:r>
            <a:r>
              <a:rPr lang="ca-ES" dirty="0" err="1" smtClean="0"/>
              <a:t>opioides</a:t>
            </a:r>
            <a:r>
              <a:rPr lang="ca-ES" dirty="0" smtClean="0"/>
              <a:t> </a:t>
            </a:r>
            <a:r>
              <a:rPr lang="ca-ES" b="1" dirty="0" smtClean="0"/>
              <a:t>fins</a:t>
            </a:r>
            <a:r>
              <a:rPr lang="ca-ES" dirty="0" smtClean="0"/>
              <a:t> que la malaltia és molt </a:t>
            </a:r>
            <a:r>
              <a:rPr lang="ca-ES" b="1" dirty="0" smtClean="0"/>
              <a:t>avançada</a:t>
            </a:r>
          </a:p>
          <a:p>
            <a:pPr marL="514350" indent="-514350">
              <a:lnSpc>
                <a:spcPct val="150000"/>
              </a:lnSpc>
              <a:spcBef>
                <a:spcPct val="20000"/>
              </a:spcBef>
              <a:buClr>
                <a:srgbClr val="10253F"/>
              </a:buClr>
              <a:buFont typeface="Wingdings" pitchFamily="2" charset="2"/>
              <a:buChar char="§"/>
            </a:pPr>
            <a:r>
              <a:rPr lang="ca-ES" b="1" dirty="0" smtClean="0"/>
              <a:t>No aclarir </a:t>
            </a:r>
            <a:r>
              <a:rPr lang="ca-ES" dirty="0" smtClean="0"/>
              <a:t>pors i conceptes errònies sobre l’ús </a:t>
            </a:r>
            <a:r>
              <a:rPr lang="ca-ES" dirty="0" err="1" smtClean="0"/>
              <a:t>d’opioides</a:t>
            </a:r>
            <a:r>
              <a:rPr lang="ca-ES" dirty="0" smtClean="0"/>
              <a:t>.</a:t>
            </a:r>
          </a:p>
          <a:p>
            <a:pPr marL="514350" indent="-514350">
              <a:lnSpc>
                <a:spcPct val="150000"/>
              </a:lnSpc>
              <a:spcBef>
                <a:spcPct val="20000"/>
              </a:spcBef>
              <a:buClr>
                <a:srgbClr val="10253F"/>
              </a:buClr>
              <a:buFont typeface="Wingdings" pitchFamily="2" charset="2"/>
              <a:buChar char="§"/>
            </a:pPr>
            <a:r>
              <a:rPr lang="ca-ES" b="1" dirty="0" smtClean="0"/>
              <a:t>No prevenir </a:t>
            </a:r>
            <a:r>
              <a:rPr lang="ca-ES" dirty="0" smtClean="0"/>
              <a:t>els </a:t>
            </a:r>
            <a:r>
              <a:rPr lang="ca-ES" b="1" dirty="0" smtClean="0"/>
              <a:t>efectes secundaris</a:t>
            </a:r>
            <a:r>
              <a:rPr lang="ca-ES" dirty="0" smtClean="0"/>
              <a:t>, ni tractar-los activament quan apareixen</a:t>
            </a:r>
          </a:p>
          <a:p>
            <a:pPr marL="514350" indent="-514350">
              <a:lnSpc>
                <a:spcPct val="150000"/>
              </a:lnSpc>
              <a:spcBef>
                <a:spcPct val="20000"/>
              </a:spcBef>
              <a:buClr>
                <a:srgbClr val="10253F"/>
              </a:buClr>
              <a:buFont typeface="Wingdings" pitchFamily="2" charset="2"/>
              <a:buChar char="§"/>
            </a:pPr>
            <a:r>
              <a:rPr lang="ca-ES" b="1" dirty="0" smtClean="0"/>
              <a:t>Dosificar inadequadament</a:t>
            </a:r>
            <a:r>
              <a:rPr lang="ca-ES" dirty="0" smtClean="0"/>
              <a:t> (per defecte o per excés) o fer servir intervals inadequats</a:t>
            </a:r>
            <a:r>
              <a:rPr lang="ca-ES" b="1" dirty="0" smtClean="0"/>
              <a:t> </a:t>
            </a:r>
          </a:p>
          <a:p>
            <a:pPr marL="514350" indent="-514350">
              <a:lnSpc>
                <a:spcPct val="150000"/>
              </a:lnSpc>
              <a:spcBef>
                <a:spcPct val="20000"/>
              </a:spcBef>
              <a:buClr>
                <a:srgbClr val="10253F"/>
              </a:buClr>
              <a:buFont typeface="Wingdings" pitchFamily="2" charset="2"/>
              <a:buChar char="§"/>
            </a:pPr>
            <a:r>
              <a:rPr lang="ca-ES" b="1" dirty="0" smtClean="0"/>
              <a:t>No</a:t>
            </a:r>
            <a:r>
              <a:rPr lang="ca-ES" dirty="0" smtClean="0"/>
              <a:t> determinar la </a:t>
            </a:r>
            <a:r>
              <a:rPr lang="ca-ES" b="1" dirty="0" smtClean="0"/>
              <a:t>causa </a:t>
            </a:r>
            <a:r>
              <a:rPr lang="ca-ES" dirty="0" smtClean="0"/>
              <a:t>del dolor i, per tant l’ús correcte de </a:t>
            </a:r>
            <a:r>
              <a:rPr lang="ca-ES" dirty="0" err="1" smtClean="0"/>
              <a:t>coanalgèsics</a:t>
            </a:r>
            <a:r>
              <a:rPr lang="ca-ES" dirty="0" smtClean="0"/>
              <a:t> i vies  d’administració </a:t>
            </a:r>
          </a:p>
          <a:p>
            <a:pPr marL="514350" indent="-514350">
              <a:lnSpc>
                <a:spcPct val="150000"/>
              </a:lnSpc>
              <a:spcBef>
                <a:spcPct val="20000"/>
              </a:spcBef>
              <a:buClr>
                <a:srgbClr val="10253F"/>
              </a:buClr>
              <a:buFont typeface="Wingdings" pitchFamily="2" charset="2"/>
              <a:buChar char="§"/>
            </a:pPr>
            <a:r>
              <a:rPr lang="ca-ES" b="1" dirty="0" smtClean="0"/>
              <a:t>No</a:t>
            </a:r>
            <a:r>
              <a:rPr lang="ca-ES" dirty="0" smtClean="0"/>
              <a:t> reconèixer el deteriorament de la funció renal </a:t>
            </a:r>
            <a:r>
              <a:rPr lang="ca-ES" b="1" dirty="0" smtClean="0"/>
              <a:t>(IRO)</a:t>
            </a:r>
          </a:p>
          <a:p>
            <a:pPr marL="514350" indent="-514350">
              <a:lnSpc>
                <a:spcPct val="150000"/>
              </a:lnSpc>
              <a:spcBef>
                <a:spcPct val="20000"/>
              </a:spcBef>
              <a:buClr>
                <a:srgbClr val="10253F"/>
              </a:buClr>
              <a:buFont typeface="Wingdings" pitchFamily="2" charset="2"/>
              <a:buChar char="§"/>
            </a:pPr>
            <a:r>
              <a:rPr lang="ca-ES" b="1" dirty="0" smtClean="0"/>
              <a:t>No</a:t>
            </a:r>
            <a:r>
              <a:rPr lang="ca-ES" dirty="0" smtClean="0"/>
              <a:t> prescriure fàrmacs pel </a:t>
            </a:r>
            <a:r>
              <a:rPr lang="ca-ES" b="1" dirty="0" smtClean="0"/>
              <a:t>dolor irruptiu</a:t>
            </a:r>
          </a:p>
          <a:p>
            <a:pPr marL="514350" indent="-514350">
              <a:lnSpc>
                <a:spcPct val="150000"/>
              </a:lnSpc>
              <a:spcBef>
                <a:spcPct val="20000"/>
              </a:spcBef>
              <a:buClr>
                <a:srgbClr val="10253F"/>
              </a:buClr>
              <a:buFont typeface="Wingdings" pitchFamily="2" charset="2"/>
              <a:buChar char="§"/>
            </a:pPr>
            <a:r>
              <a:rPr lang="ca-ES" dirty="0" smtClean="0"/>
              <a:t>Utilitzar les taules de conversions de </a:t>
            </a:r>
            <a:r>
              <a:rPr lang="ca-ES" dirty="0" err="1" smtClean="0"/>
              <a:t>opioides</a:t>
            </a:r>
            <a:r>
              <a:rPr lang="ca-ES" dirty="0" smtClean="0"/>
              <a:t>, sense </a:t>
            </a:r>
            <a:r>
              <a:rPr lang="ca-ES" b="1" dirty="0" smtClean="0"/>
              <a:t>individualitzar</a:t>
            </a:r>
          </a:p>
          <a:p>
            <a:pPr marL="365760" indent="-256032">
              <a:lnSpc>
                <a:spcPct val="150000"/>
              </a:lnSpc>
              <a:defRPr/>
            </a:pPr>
            <a:endParaRPr lang="es-ES" sz="3200" b="1" dirty="0" smtClean="0">
              <a:ea typeface="Verdana" pitchFamily="34" charset="0"/>
              <a:cs typeface="Verdana" pitchFamily="34" charset="0"/>
            </a:endParaRPr>
          </a:p>
          <a:p>
            <a:pPr>
              <a:lnSpc>
                <a:spcPct val="160000"/>
              </a:lnSpc>
            </a:pPr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400" dirty="0" smtClean="0">
              <a:solidFill>
                <a:srgbClr val="1B587C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b="1" dirty="0" err="1" smtClean="0">
                <a:solidFill>
                  <a:schemeClr val="accent1"/>
                </a:solidFill>
              </a:rPr>
              <a:t>Dispnea</a:t>
            </a:r>
            <a:endParaRPr lang="es-ES" sz="2800" b="1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err="1" smtClean="0"/>
              <a:t>Hemoptisi</a:t>
            </a:r>
            <a:endParaRPr lang="es-ES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s-ES" sz="2800" dirty="0" smtClean="0"/>
              <a:t>Tos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50803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1.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Símptomes</a:t>
            </a:r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respiratoris</a:t>
            </a:r>
            <a:endParaRPr lang="es-E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6829444" cy="484030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643042" y="214290"/>
            <a:ext cx="7286676" cy="960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>
              <a:lnSpc>
                <a:spcPct val="150000"/>
              </a:lnSpc>
              <a:defRPr/>
            </a:pPr>
            <a:r>
              <a:rPr lang="ca-ES" sz="3200" b="1" dirty="0" smtClean="0"/>
              <a:t>IDEES FALSES SOBRE LA MORFINA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Que </a:t>
            </a:r>
            <a:r>
              <a:rPr lang="es-ES" sz="2000" dirty="0" err="1" smtClean="0"/>
              <a:t>disminuiex</a:t>
            </a:r>
            <a:r>
              <a:rPr lang="es-ES" sz="2000" dirty="0" smtClean="0"/>
              <a:t> </a:t>
            </a:r>
            <a:r>
              <a:rPr lang="es-ES" sz="2000" dirty="0" err="1" smtClean="0"/>
              <a:t>eficàcia</a:t>
            </a:r>
            <a:r>
              <a:rPr lang="es-ES" sz="2000" dirty="0" smtClean="0"/>
              <a:t> </a:t>
            </a:r>
            <a:r>
              <a:rPr lang="es-ES" sz="2000" dirty="0" err="1" smtClean="0"/>
              <a:t>amb</a:t>
            </a:r>
            <a:r>
              <a:rPr lang="es-ES" sz="2000" dirty="0" smtClean="0"/>
              <a:t> el </a:t>
            </a:r>
            <a:r>
              <a:rPr lang="es-ES" sz="2000" dirty="0" err="1" smtClean="0"/>
              <a:t>temps</a:t>
            </a:r>
            <a:endParaRPr lang="es-E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Que provoca </a:t>
            </a:r>
            <a:r>
              <a:rPr lang="es-ES" sz="2000" dirty="0" err="1" smtClean="0"/>
              <a:t>adiccions</a:t>
            </a:r>
            <a:endParaRPr lang="es-E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Que </a:t>
            </a:r>
            <a:r>
              <a:rPr lang="es-ES" sz="2000" dirty="0" err="1" smtClean="0"/>
              <a:t>només</a:t>
            </a:r>
            <a:r>
              <a:rPr lang="es-ES" sz="2000" dirty="0" smtClean="0"/>
              <a:t> </a:t>
            </a:r>
            <a:r>
              <a:rPr lang="es-ES" sz="2000" dirty="0" err="1" smtClean="0"/>
              <a:t>s’usa</a:t>
            </a:r>
            <a:r>
              <a:rPr lang="es-ES" sz="2000" dirty="0" smtClean="0"/>
              <a:t> al final de la vida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Que té “</a:t>
            </a:r>
            <a:r>
              <a:rPr lang="es-ES" sz="2000" dirty="0" err="1" smtClean="0"/>
              <a:t>molts</a:t>
            </a:r>
            <a:r>
              <a:rPr lang="es-ES" sz="2000" dirty="0" smtClean="0"/>
              <a:t>” </a:t>
            </a:r>
            <a:r>
              <a:rPr lang="es-ES" sz="2000" dirty="0" err="1" smtClean="0"/>
              <a:t>d’efectes</a:t>
            </a:r>
            <a:r>
              <a:rPr lang="es-ES" sz="2000" dirty="0" smtClean="0"/>
              <a:t> adversos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Que </a:t>
            </a:r>
            <a:r>
              <a:rPr lang="es-ES" sz="2000" dirty="0" err="1" smtClean="0"/>
              <a:t>només</a:t>
            </a:r>
            <a:r>
              <a:rPr lang="es-ES" sz="2000" dirty="0" smtClean="0"/>
              <a:t> </a:t>
            </a:r>
            <a:r>
              <a:rPr lang="es-ES" sz="2000" dirty="0" err="1" smtClean="0"/>
              <a:t>és</a:t>
            </a:r>
            <a:r>
              <a:rPr lang="es-ES" sz="2000" dirty="0" smtClean="0"/>
              <a:t> un </a:t>
            </a:r>
            <a:r>
              <a:rPr lang="es-ES" sz="2000" dirty="0" err="1" smtClean="0"/>
              <a:t>analgèsic</a:t>
            </a:r>
            <a:endParaRPr lang="es-E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Que </a:t>
            </a:r>
            <a:r>
              <a:rPr lang="es-ES" sz="2000" dirty="0" err="1" smtClean="0"/>
              <a:t>acursa</a:t>
            </a:r>
            <a:r>
              <a:rPr lang="es-ES" sz="2000" dirty="0" smtClean="0"/>
              <a:t> la vida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Que no se </a:t>
            </a:r>
            <a:r>
              <a:rPr lang="es-ES" sz="2000" dirty="0" err="1" smtClean="0"/>
              <a:t>pot</a:t>
            </a:r>
            <a:r>
              <a:rPr lang="es-ES" sz="2000" dirty="0" smtClean="0"/>
              <a:t> retirar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Que </a:t>
            </a:r>
            <a:r>
              <a:rPr lang="es-ES" sz="2000" dirty="0" err="1" smtClean="0"/>
              <a:t>canvia</a:t>
            </a:r>
            <a:r>
              <a:rPr lang="es-ES" sz="2000" dirty="0" smtClean="0"/>
              <a:t> el </a:t>
            </a:r>
            <a:r>
              <a:rPr lang="es-ES" sz="2000" dirty="0" err="1" smtClean="0"/>
              <a:t>caràcter</a:t>
            </a:r>
            <a:endParaRPr lang="es-E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Que </a:t>
            </a:r>
            <a:r>
              <a:rPr lang="es-ES" sz="2000" dirty="0" err="1" smtClean="0"/>
              <a:t>només</a:t>
            </a:r>
            <a:r>
              <a:rPr lang="es-ES" sz="2000" dirty="0" smtClean="0"/>
              <a:t> </a:t>
            </a:r>
            <a:r>
              <a:rPr lang="es-ES" sz="2000" dirty="0" err="1" smtClean="0"/>
              <a:t>s’usa</a:t>
            </a:r>
            <a:r>
              <a:rPr lang="es-ES" sz="2000" dirty="0" smtClean="0"/>
              <a:t> en </a:t>
            </a:r>
            <a:r>
              <a:rPr lang="es-ES" sz="2000" dirty="0" err="1" smtClean="0"/>
              <a:t>dolors</a:t>
            </a:r>
            <a:r>
              <a:rPr lang="es-ES" sz="2000" dirty="0" smtClean="0"/>
              <a:t> </a:t>
            </a:r>
            <a:r>
              <a:rPr lang="es-ES" sz="2000" dirty="0" err="1" smtClean="0"/>
              <a:t>insuportables</a:t>
            </a:r>
            <a:endParaRPr lang="es-E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000" dirty="0" smtClean="0"/>
          </a:p>
          <a:p>
            <a:pPr algn="ctr">
              <a:lnSpc>
                <a:spcPct val="150000"/>
              </a:lnSpc>
            </a:pPr>
            <a:r>
              <a:rPr lang="es-ES" sz="2400" b="1" i="1" dirty="0" err="1" smtClean="0"/>
              <a:t>Aquestes</a:t>
            </a:r>
            <a:r>
              <a:rPr lang="es-ES" sz="2400" b="1" i="1" dirty="0" smtClean="0"/>
              <a:t> idees no </a:t>
            </a:r>
            <a:r>
              <a:rPr lang="es-ES" sz="2400" b="1" i="1" dirty="0" err="1" smtClean="0"/>
              <a:t>tenen</a:t>
            </a:r>
            <a:r>
              <a:rPr lang="es-ES" sz="2400" b="1" i="1" dirty="0" smtClean="0"/>
              <a:t> </a:t>
            </a:r>
            <a:r>
              <a:rPr lang="es-ES" sz="2400" b="1" i="1" dirty="0" err="1" smtClean="0"/>
              <a:t>fonament</a:t>
            </a:r>
            <a:r>
              <a:rPr lang="es-ES" sz="2400" b="1" i="1" dirty="0" smtClean="0"/>
              <a:t> </a:t>
            </a:r>
            <a:r>
              <a:rPr lang="es-ES" sz="2400" b="1" i="1" dirty="0" err="1" smtClean="0"/>
              <a:t>científic</a:t>
            </a:r>
            <a:endParaRPr lang="es-ES" sz="2400" b="1" i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000" dirty="0" smtClean="0"/>
          </a:p>
          <a:p>
            <a:pPr marL="365760" indent="-256032">
              <a:lnSpc>
                <a:spcPct val="150000"/>
              </a:lnSpc>
              <a:defRPr/>
            </a:pPr>
            <a:endParaRPr lang="es-ES" sz="3200" b="1" dirty="0" smtClean="0">
              <a:ea typeface="Verdana" pitchFamily="34" charset="0"/>
              <a:cs typeface="Verdana" pitchFamily="34" charset="0"/>
            </a:endParaRPr>
          </a:p>
          <a:p>
            <a:pPr>
              <a:lnSpc>
                <a:spcPct val="160000"/>
              </a:lnSpc>
            </a:pPr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400" dirty="0" smtClean="0">
              <a:solidFill>
                <a:srgbClr val="1B587C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6829444" cy="484030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643042" y="214290"/>
            <a:ext cx="7286676" cy="945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>
              <a:lnSpc>
                <a:spcPct val="150000"/>
              </a:lnSpc>
              <a:defRPr/>
            </a:pPr>
            <a:r>
              <a:rPr lang="ca-ES" sz="3200" b="1" dirty="0" smtClean="0"/>
              <a:t>CONSIDERACIONS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 </a:t>
            </a:r>
            <a:r>
              <a:rPr lang="es-ES" sz="2000" dirty="0" err="1" smtClean="0"/>
              <a:t>Opiacis</a:t>
            </a:r>
            <a:r>
              <a:rPr lang="es-ES" sz="2000" dirty="0" smtClean="0"/>
              <a:t> </a:t>
            </a:r>
            <a:r>
              <a:rPr lang="es-ES" sz="2000" dirty="0" err="1" smtClean="0"/>
              <a:t>d’elecció</a:t>
            </a:r>
            <a:r>
              <a:rPr lang="es-ES" sz="2000" dirty="0" smtClean="0"/>
              <a:t> per la </a:t>
            </a:r>
            <a:r>
              <a:rPr lang="es-ES" sz="2000" dirty="0" err="1" smtClean="0"/>
              <a:t>majoria</a:t>
            </a:r>
            <a:r>
              <a:rPr lang="es-ES" sz="2000" dirty="0" smtClean="0"/>
              <a:t> de </a:t>
            </a:r>
            <a:r>
              <a:rPr lang="es-ES" sz="2000" dirty="0" err="1" smtClean="0"/>
              <a:t>dolors</a:t>
            </a:r>
            <a:r>
              <a:rPr lang="es-ES" sz="2000" dirty="0" smtClean="0"/>
              <a:t> </a:t>
            </a:r>
            <a:r>
              <a:rPr lang="es-ES" sz="2000" dirty="0" err="1" smtClean="0"/>
              <a:t>oncològics</a:t>
            </a:r>
            <a:endParaRPr lang="es-E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b="1" dirty="0" smtClean="0"/>
              <a:t>No </a:t>
            </a:r>
            <a:r>
              <a:rPr lang="es-ES" sz="2000" b="1" dirty="0" err="1" smtClean="0"/>
              <a:t>estalviar</a:t>
            </a:r>
            <a:r>
              <a:rPr lang="es-ES" sz="2000" dirty="0" smtClean="0"/>
              <a:t> </a:t>
            </a:r>
            <a:r>
              <a:rPr lang="es-ES" sz="2000" dirty="0" err="1" smtClean="0"/>
              <a:t>ús</a:t>
            </a:r>
            <a:r>
              <a:rPr lang="es-ES" sz="2000" dirty="0" smtClean="0"/>
              <a:t> morfina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err="1" smtClean="0"/>
              <a:t>Produeix</a:t>
            </a:r>
            <a:r>
              <a:rPr lang="es-ES" sz="2000" dirty="0" smtClean="0"/>
              <a:t> </a:t>
            </a:r>
            <a:r>
              <a:rPr lang="es-ES" sz="2000" dirty="0" err="1" smtClean="0"/>
              <a:t>menys</a:t>
            </a:r>
            <a:r>
              <a:rPr lang="es-ES" sz="2000" dirty="0" smtClean="0"/>
              <a:t> </a:t>
            </a:r>
            <a:r>
              <a:rPr lang="es-ES" sz="2000" dirty="0" err="1" smtClean="0"/>
              <a:t>depressió</a:t>
            </a:r>
            <a:r>
              <a:rPr lang="es-ES" sz="2000" dirty="0" smtClean="0"/>
              <a:t> </a:t>
            </a:r>
            <a:r>
              <a:rPr lang="es-ES" sz="2000" dirty="0" err="1" smtClean="0"/>
              <a:t>respiratòria</a:t>
            </a:r>
            <a:r>
              <a:rPr lang="es-ES" sz="2000" dirty="0" smtClean="0"/>
              <a:t> del </a:t>
            </a:r>
            <a:r>
              <a:rPr lang="es-ES" sz="2000" dirty="0" err="1" smtClean="0"/>
              <a:t>què</a:t>
            </a:r>
            <a:r>
              <a:rPr lang="es-ES" sz="2000" dirty="0" smtClean="0"/>
              <a:t> es </a:t>
            </a:r>
            <a:r>
              <a:rPr lang="es-ES" sz="2000" dirty="0" err="1" smtClean="0"/>
              <a:t>creu</a:t>
            </a:r>
            <a:endParaRPr lang="es-E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err="1" smtClean="0"/>
              <a:t>Deixar</a:t>
            </a:r>
            <a:r>
              <a:rPr lang="es-ES" sz="2000" dirty="0" smtClean="0"/>
              <a:t> dosis de </a:t>
            </a:r>
            <a:r>
              <a:rPr lang="es-ES" sz="2000" b="1" dirty="0" err="1" smtClean="0"/>
              <a:t>rescat</a:t>
            </a:r>
            <a:endParaRPr lang="es-ES" sz="2000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/>
              <a:t>Procurar </a:t>
            </a:r>
            <a:r>
              <a:rPr lang="es-ES" sz="2000" dirty="0" err="1" smtClean="0"/>
              <a:t>tenir</a:t>
            </a:r>
            <a:r>
              <a:rPr lang="es-ES" sz="2000" dirty="0" smtClean="0"/>
              <a:t> </a:t>
            </a:r>
            <a:r>
              <a:rPr lang="es-ES" sz="2000" dirty="0" err="1" smtClean="0"/>
              <a:t>talonari</a:t>
            </a:r>
            <a:r>
              <a:rPr lang="es-ES" sz="2000" dirty="0" smtClean="0"/>
              <a:t> </a:t>
            </a:r>
            <a:r>
              <a:rPr lang="es-ES" sz="2000" dirty="0" err="1" smtClean="0"/>
              <a:t>estupefaents</a:t>
            </a:r>
            <a:r>
              <a:rPr lang="es-ES" sz="2000" dirty="0" smtClean="0"/>
              <a:t> (en RELE no)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err="1" smtClean="0"/>
              <a:t>Davant</a:t>
            </a:r>
            <a:r>
              <a:rPr lang="es-ES" sz="2000" dirty="0" smtClean="0"/>
              <a:t> un dolor de </a:t>
            </a:r>
            <a:r>
              <a:rPr lang="es-ES" sz="2000" b="1" dirty="0" smtClean="0"/>
              <a:t>difícil control</a:t>
            </a:r>
            <a:r>
              <a:rPr lang="es-ES" sz="2000" dirty="0" smtClean="0"/>
              <a:t> pensar en </a:t>
            </a:r>
            <a:r>
              <a:rPr lang="es-ES" sz="2000" dirty="0" err="1" smtClean="0"/>
              <a:t>adjuvants</a:t>
            </a:r>
            <a:endParaRPr lang="es-E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err="1" smtClean="0"/>
              <a:t>Analgèsics</a:t>
            </a:r>
            <a:r>
              <a:rPr lang="es-ES" sz="2000" dirty="0" smtClean="0"/>
              <a:t>, en una </a:t>
            </a:r>
            <a:r>
              <a:rPr lang="es-ES" sz="2000" b="1" dirty="0" err="1" smtClean="0"/>
              <a:t>rotació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d’opiacis</a:t>
            </a:r>
            <a:r>
              <a:rPr lang="es-ES" sz="2000" dirty="0" smtClean="0"/>
              <a:t> al </a:t>
            </a:r>
            <a:r>
              <a:rPr lang="es-ES" sz="2000" dirty="0" err="1" smtClean="0"/>
              <a:t>domicili</a:t>
            </a:r>
            <a:r>
              <a:rPr lang="es-ES" sz="2000" dirty="0" smtClean="0"/>
              <a:t>, o </a:t>
            </a:r>
            <a:r>
              <a:rPr lang="es-ES" sz="2000" dirty="0" err="1" smtClean="0"/>
              <a:t>segons</a:t>
            </a:r>
            <a:r>
              <a:rPr lang="es-ES" sz="2000" dirty="0" smtClean="0"/>
              <a:t> les </a:t>
            </a:r>
            <a:r>
              <a:rPr lang="es-ES" sz="2000" dirty="0" err="1" smtClean="0"/>
              <a:t>característiques</a:t>
            </a:r>
            <a:r>
              <a:rPr lang="es-ES" sz="2000" dirty="0" smtClean="0"/>
              <a:t> del </a:t>
            </a:r>
            <a:r>
              <a:rPr lang="es-ES" sz="2000" dirty="0" err="1" smtClean="0"/>
              <a:t>mateix</a:t>
            </a:r>
            <a:r>
              <a:rPr lang="es-ES" sz="2000" dirty="0" smtClean="0"/>
              <a:t> o </a:t>
            </a:r>
            <a:r>
              <a:rPr lang="es-ES" sz="2000" dirty="0" err="1" smtClean="0"/>
              <a:t>condicions</a:t>
            </a:r>
            <a:r>
              <a:rPr lang="es-ES" sz="2000" dirty="0" smtClean="0"/>
              <a:t> de </a:t>
            </a:r>
            <a:r>
              <a:rPr lang="es-ES" sz="2000" dirty="0" err="1" smtClean="0"/>
              <a:t>l’entorn</a:t>
            </a:r>
            <a:r>
              <a:rPr lang="es-ES" sz="2000" dirty="0" smtClean="0"/>
              <a:t> </a:t>
            </a:r>
            <a:r>
              <a:rPr lang="es-ES" sz="2000" dirty="0" err="1" smtClean="0"/>
              <a:t>remetre</a:t>
            </a:r>
            <a:r>
              <a:rPr lang="es-ES" sz="2000" dirty="0" smtClean="0"/>
              <a:t> el </a:t>
            </a:r>
            <a:r>
              <a:rPr lang="es-ES" sz="2000" dirty="0" err="1" smtClean="0"/>
              <a:t>malalt</a:t>
            </a:r>
            <a:r>
              <a:rPr lang="es-ES" sz="2000" dirty="0" smtClean="0"/>
              <a:t> a centre </a:t>
            </a:r>
            <a:r>
              <a:rPr lang="es-ES" sz="2000" dirty="0" err="1" smtClean="0"/>
              <a:t>hospitalari</a:t>
            </a:r>
            <a:r>
              <a:rPr lang="es-ES" sz="2000" dirty="0" smtClean="0"/>
              <a:t> (</a:t>
            </a:r>
            <a:r>
              <a:rPr lang="es-ES" sz="2000" dirty="0" err="1" smtClean="0"/>
              <a:t>Unitat</a:t>
            </a:r>
            <a:r>
              <a:rPr lang="es-ES" sz="2000" dirty="0" smtClean="0"/>
              <a:t> de cures </a:t>
            </a:r>
            <a:r>
              <a:rPr lang="es-ES" sz="2000" dirty="0" err="1" smtClean="0"/>
              <a:t>pal·liatives</a:t>
            </a:r>
            <a:r>
              <a:rPr lang="es-ES" sz="2000" dirty="0" smtClean="0"/>
              <a:t>)</a:t>
            </a:r>
          </a:p>
          <a:p>
            <a:pPr algn="ctr">
              <a:lnSpc>
                <a:spcPct val="150000"/>
              </a:lnSpc>
            </a:pPr>
            <a:endParaRPr lang="es-ES" sz="2400" b="1" i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000" dirty="0" smtClean="0"/>
          </a:p>
          <a:p>
            <a:pPr marL="365760" indent="-256032">
              <a:lnSpc>
                <a:spcPct val="150000"/>
              </a:lnSpc>
              <a:defRPr/>
            </a:pPr>
            <a:endParaRPr lang="es-ES" sz="3200" b="1" dirty="0" smtClean="0">
              <a:ea typeface="Verdana" pitchFamily="34" charset="0"/>
              <a:cs typeface="Verdana" pitchFamily="34" charset="0"/>
            </a:endParaRPr>
          </a:p>
          <a:p>
            <a:pPr>
              <a:lnSpc>
                <a:spcPct val="160000"/>
              </a:lnSpc>
            </a:pPr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400" dirty="0" smtClean="0">
              <a:solidFill>
                <a:srgbClr val="1B587C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96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s-ES" smtClean="0"/>
          </a:p>
        </p:txBody>
      </p:sp>
      <p:pic>
        <p:nvPicPr>
          <p:cNvPr id="114692" name="Picture 5" descr="page00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976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4" descr="page0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6829444" cy="484030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sz="2800" dirty="0" smtClean="0"/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b="1" dirty="0" smtClean="0">
              <a:ea typeface="Verdana" pitchFamily="34" charset="0"/>
              <a:cs typeface="Verdana" pitchFamily="34" charset="0"/>
            </a:endParaRPr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643042" y="214290"/>
            <a:ext cx="7286676" cy="978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>
              <a:lnSpc>
                <a:spcPct val="150000"/>
              </a:lnSpc>
              <a:defRPr/>
            </a:pPr>
            <a:r>
              <a:rPr lang="ca-ES" sz="3200" b="1" dirty="0" smtClean="0"/>
              <a:t>BIBLIOGRAFIA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/>
              <a:t>Oxford </a:t>
            </a:r>
            <a:r>
              <a:rPr lang="es-ES" dirty="0" err="1" smtClean="0"/>
              <a:t>textbook</a:t>
            </a:r>
            <a:r>
              <a:rPr lang="es-ES" dirty="0" smtClean="0"/>
              <a:t> of </a:t>
            </a:r>
            <a:r>
              <a:rPr lang="es-ES" dirty="0" err="1" smtClean="0"/>
              <a:t>palliative</a:t>
            </a:r>
            <a:r>
              <a:rPr lang="es-ES" dirty="0" smtClean="0"/>
              <a:t> Medicine. </a:t>
            </a:r>
            <a:r>
              <a:rPr lang="es-ES" dirty="0" err="1" smtClean="0"/>
              <a:t>Fourth</a:t>
            </a:r>
            <a:r>
              <a:rPr lang="es-ES" dirty="0" smtClean="0"/>
              <a:t> </a:t>
            </a:r>
            <a:r>
              <a:rPr lang="es-ES" dirty="0" err="1" smtClean="0"/>
              <a:t>edition</a:t>
            </a:r>
            <a:r>
              <a:rPr lang="es-ES" dirty="0" smtClean="0"/>
              <a:t>. 2010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/>
              <a:t>Guía de Atención al paciente al final de la vida. Grupo de trabajo de Cuidados paliativos de la </a:t>
            </a:r>
            <a:r>
              <a:rPr lang="es-ES" dirty="0" err="1" smtClean="0"/>
              <a:t>Semfyc</a:t>
            </a:r>
            <a:r>
              <a:rPr lang="es-ES" dirty="0" smtClean="0"/>
              <a:t>. 2008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err="1" smtClean="0"/>
              <a:t>Symptom</a:t>
            </a:r>
            <a:r>
              <a:rPr lang="es-ES" dirty="0" smtClean="0"/>
              <a:t> Management in </a:t>
            </a:r>
            <a:r>
              <a:rPr lang="es-ES" dirty="0" err="1" smtClean="0"/>
              <a:t>advanced</a:t>
            </a:r>
            <a:r>
              <a:rPr lang="es-ES" dirty="0" smtClean="0"/>
              <a:t> </a:t>
            </a:r>
            <a:r>
              <a:rPr lang="es-ES" dirty="0" err="1" smtClean="0"/>
              <a:t>cancer</a:t>
            </a:r>
            <a:r>
              <a:rPr lang="es-ES" dirty="0" smtClean="0"/>
              <a:t>. Robert </a:t>
            </a:r>
            <a:r>
              <a:rPr lang="es-ES" dirty="0" err="1" smtClean="0"/>
              <a:t>Twycross</a:t>
            </a:r>
            <a:r>
              <a:rPr lang="es-ES" dirty="0" smtClean="0"/>
              <a:t>, Andrew </a:t>
            </a:r>
            <a:r>
              <a:rPr lang="es-ES" dirty="0" err="1" smtClean="0"/>
              <a:t>Wilcock</a:t>
            </a:r>
            <a:r>
              <a:rPr lang="es-ES" dirty="0" smtClean="0"/>
              <a:t>. </a:t>
            </a:r>
            <a:r>
              <a:rPr lang="es-ES" dirty="0" err="1" smtClean="0"/>
              <a:t>Third</a:t>
            </a:r>
            <a:r>
              <a:rPr lang="es-ES" dirty="0" smtClean="0"/>
              <a:t> </a:t>
            </a:r>
            <a:r>
              <a:rPr lang="es-ES" dirty="0" err="1" smtClean="0"/>
              <a:t>edition</a:t>
            </a:r>
            <a:endParaRPr lang="es-ES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/>
              <a:t>Guía de Práctica Clínica sobre Cuidados Paliativos. Ministerio de Sanidad y Consumo. 2008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/>
              <a:t>Control de síntomas en pacientes con cáncer avanzado y terminal. J. Porta, X. </a:t>
            </a:r>
            <a:r>
              <a:rPr lang="es-ES" dirty="0" err="1" smtClean="0"/>
              <a:t>gómez</a:t>
            </a:r>
            <a:r>
              <a:rPr lang="es-ES" dirty="0" smtClean="0"/>
              <a:t>, A. Tuca. 2ª edición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/>
              <a:t>Guía anorexia caquexia. Sociedad Española de Oncología Médica. 2005 </a:t>
            </a:r>
            <a:r>
              <a:rPr lang="es-ES" dirty="0" smtClean="0">
                <a:hlinkClick r:id="rId3"/>
              </a:rPr>
              <a:t>http://www.palliative.org/PC/ClinicalInfo/PCareTips/ISSUE%202.pdf</a:t>
            </a:r>
            <a:endParaRPr lang="es-ES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 smtClean="0"/>
              <a:t>Sociedad Española de Cuidados Paliativos. </a:t>
            </a:r>
            <a:r>
              <a:rPr lang="es-ES" u="sng" dirty="0" smtClean="0">
                <a:solidFill>
                  <a:schemeClr val="hlink"/>
                </a:solidFill>
              </a:rPr>
              <a:t>www.secpal.com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§"/>
            </a:pPr>
            <a:endParaRPr lang="es-ES" b="1" i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s-ES" dirty="0" smtClean="0"/>
          </a:p>
          <a:p>
            <a:pPr marL="365760" indent="-256032">
              <a:lnSpc>
                <a:spcPct val="150000"/>
              </a:lnSpc>
              <a:defRPr/>
            </a:pPr>
            <a:endParaRPr lang="es-ES" sz="3200" b="1" dirty="0" smtClean="0">
              <a:ea typeface="Verdana" pitchFamily="34" charset="0"/>
              <a:cs typeface="Verdana" pitchFamily="34" charset="0"/>
            </a:endParaRPr>
          </a:p>
          <a:p>
            <a:pPr>
              <a:lnSpc>
                <a:spcPct val="160000"/>
              </a:lnSpc>
            </a:pPr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400" dirty="0" smtClean="0">
              <a:solidFill>
                <a:srgbClr val="1B587C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571480"/>
            <a:ext cx="6829444" cy="55546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s-ES" sz="2800" dirty="0" smtClean="0"/>
          </a:p>
          <a:p>
            <a:pPr marL="365760" indent="-256032">
              <a:spcBef>
                <a:spcPct val="50000"/>
              </a:spcBef>
              <a:buNone/>
              <a:defRPr/>
            </a:pPr>
            <a:r>
              <a:rPr lang="es-ES_tradnl" b="1" dirty="0" smtClean="0">
                <a:ea typeface="Verdana" pitchFamily="34" charset="0"/>
                <a:cs typeface="Verdana" pitchFamily="34" charset="0"/>
              </a:rPr>
              <a:t>Epidemiologia</a:t>
            </a:r>
          </a:p>
          <a:p>
            <a:pPr marL="365760" indent="-256032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La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seva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prevalença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i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severitat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augmenten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en la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darrera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setmana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de vida.</a:t>
            </a:r>
          </a:p>
          <a:p>
            <a:pPr marL="365760" indent="-256032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 Principal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símptoma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en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més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del 20%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dels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pacients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en les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darreres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48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hores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de vida.</a:t>
            </a:r>
          </a:p>
          <a:p>
            <a:pPr marL="365760" indent="-256032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 Causa multifactorial en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càncer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avançat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sense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possibilitat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de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tractament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s-ES_tradnl" sz="2400" dirty="0" err="1" smtClean="0">
                <a:ea typeface="Verdana" pitchFamily="34" charset="0"/>
                <a:cs typeface="Verdana" pitchFamily="34" charset="0"/>
              </a:rPr>
              <a:t>eficaç</a:t>
            </a:r>
            <a:r>
              <a:rPr lang="es-ES_tradnl" sz="2400" dirty="0" smtClean="0">
                <a:ea typeface="Verdana" pitchFamily="34" charset="0"/>
                <a:cs typeface="Verdana" pitchFamily="34" charset="0"/>
              </a:rPr>
              <a:t>.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endParaRPr lang="es-ES" sz="2800" dirty="0" smtClean="0"/>
          </a:p>
          <a:p>
            <a:pPr algn="just">
              <a:buClr>
                <a:schemeClr val="tx2"/>
              </a:buClr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928794" y="571480"/>
            <a:ext cx="22076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b="1" dirty="0" smtClean="0">
                <a:latin typeface="+mj-lt"/>
                <a:ea typeface="Verdana" pitchFamily="34" charset="0"/>
                <a:cs typeface="Verdana" pitchFamily="34" charset="0"/>
              </a:rPr>
              <a:t>a) </a:t>
            </a:r>
            <a:r>
              <a:rPr lang="es-ES" sz="3600" b="1" dirty="0" err="1" smtClean="0">
                <a:latin typeface="+mj-lt"/>
                <a:ea typeface="Verdana" pitchFamily="34" charset="0"/>
                <a:cs typeface="Verdana" pitchFamily="34" charset="0"/>
              </a:rPr>
              <a:t>Dispnea</a:t>
            </a:r>
            <a:endParaRPr lang="es-ES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1599</TotalTime>
  <Words>2566</Words>
  <PresentationFormat>Presentación en pantalla (4:3)</PresentationFormat>
  <Paragraphs>802</Paragraphs>
  <Slides>84</Slides>
  <Notes>10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84</vt:i4>
      </vt:variant>
    </vt:vector>
  </HeadingPairs>
  <TitlesOfParts>
    <vt:vector size="86" baseType="lpstr">
      <vt:lpstr>Tema de Office</vt:lpstr>
      <vt:lpstr>Diapositiva</vt:lpstr>
      <vt:lpstr>CONTROL DEL DOLOR I ALTRES SÍMPTOMES EN CURES PAL·LIATIVES </vt:lpstr>
      <vt:lpstr>Objectius</vt:lpstr>
      <vt:lpstr>Necessitats dels malalts en situació pal·liativa</vt:lpstr>
      <vt:lpstr>Necessitats dels malalts en situació pal·liativa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  <vt:lpstr>Diapositiva 73</vt:lpstr>
      <vt:lpstr>Diapositiva 74</vt:lpstr>
      <vt:lpstr>Diapositiva 75</vt:lpstr>
      <vt:lpstr>Diapositiva 76</vt:lpstr>
      <vt:lpstr>Diapositiva 77</vt:lpstr>
      <vt:lpstr>Diapositiva 78</vt:lpstr>
      <vt:lpstr>Diapositiva 79</vt:lpstr>
      <vt:lpstr>Diapositiva 80</vt:lpstr>
      <vt:lpstr>Diapositiva 81</vt:lpstr>
      <vt:lpstr>Diapositiva 82</vt:lpstr>
      <vt:lpstr>Diapositiva 83</vt:lpstr>
      <vt:lpstr>Diapositiva 84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u94827</cp:lastModifiedBy>
  <cp:revision>167</cp:revision>
  <dcterms:modified xsi:type="dcterms:W3CDTF">2014-03-25T11:54:46Z</dcterms:modified>
</cp:coreProperties>
</file>